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419" r:id="rId2"/>
    <p:sldId id="349" r:id="rId3"/>
    <p:sldId id="350" r:id="rId4"/>
    <p:sldId id="351" r:id="rId5"/>
    <p:sldId id="352" r:id="rId6"/>
    <p:sldId id="353" r:id="rId7"/>
    <p:sldId id="354" r:id="rId8"/>
    <p:sldId id="355" r:id="rId9"/>
    <p:sldId id="356" r:id="rId10"/>
    <p:sldId id="357" r:id="rId11"/>
    <p:sldId id="368" r:id="rId12"/>
    <p:sldId id="256" r:id="rId13"/>
    <p:sldId id="257" r:id="rId14"/>
    <p:sldId id="263" r:id="rId15"/>
    <p:sldId id="370" r:id="rId16"/>
    <p:sldId id="258" r:id="rId17"/>
    <p:sldId id="259" r:id="rId18"/>
    <p:sldId id="264" r:id="rId19"/>
    <p:sldId id="260" r:id="rId20"/>
    <p:sldId id="369" r:id="rId21"/>
    <p:sldId id="261" r:id="rId22"/>
    <p:sldId id="262" r:id="rId23"/>
    <p:sldId id="268" r:id="rId24"/>
    <p:sldId id="266" r:id="rId25"/>
    <p:sldId id="267" r:id="rId26"/>
    <p:sldId id="269" r:id="rId27"/>
    <p:sldId id="270" r:id="rId28"/>
    <p:sldId id="271" r:id="rId29"/>
    <p:sldId id="272" r:id="rId30"/>
    <p:sldId id="358"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5" r:id="rId53"/>
    <p:sldId id="296" r:id="rId54"/>
    <p:sldId id="300" r:id="rId55"/>
    <p:sldId id="301" r:id="rId56"/>
    <p:sldId id="302" r:id="rId57"/>
    <p:sldId id="417" r:id="rId58"/>
    <p:sldId id="418" r:id="rId59"/>
    <p:sldId id="359" r:id="rId60"/>
    <p:sldId id="360" r:id="rId61"/>
    <p:sldId id="361" r:id="rId62"/>
    <p:sldId id="362" r:id="rId63"/>
    <p:sldId id="363" r:id="rId64"/>
    <p:sldId id="364" r:id="rId65"/>
    <p:sldId id="365" r:id="rId66"/>
    <p:sldId id="366" r:id="rId67"/>
    <p:sldId id="367"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3" r:id="rId98"/>
    <p:sldId id="334" r:id="rId99"/>
    <p:sldId id="335" r:id="rId100"/>
    <p:sldId id="336" r:id="rId101"/>
    <p:sldId id="337" r:id="rId102"/>
    <p:sldId id="338" r:id="rId103"/>
    <p:sldId id="339" r:id="rId104"/>
    <p:sldId id="340" r:id="rId105"/>
    <p:sldId id="342" r:id="rId106"/>
    <p:sldId id="343" r:id="rId107"/>
    <p:sldId id="344" r:id="rId108"/>
    <p:sldId id="346" r:id="rId109"/>
    <p:sldId id="347" r:id="rId110"/>
    <p:sldId id="348" r:id="rId111"/>
    <p:sldId id="416"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7" r:id="rId144"/>
    <p:sldId id="408" r:id="rId145"/>
    <p:sldId id="409" r:id="rId146"/>
    <p:sldId id="410" r:id="rId147"/>
    <p:sldId id="411" r:id="rId148"/>
    <p:sldId id="412" r:id="rId149"/>
    <p:sldId id="413" r:id="rId150"/>
    <p:sldId id="414" r:id="rId151"/>
    <p:sldId id="415" r:id="rId152"/>
    <p:sldId id="406"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howGuides="1">
      <p:cViewPr varScale="1">
        <p:scale>
          <a:sx n="117" d="100"/>
          <a:sy n="117" d="100"/>
        </p:scale>
        <p:origin x="14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F2D57B-FED2-437A-BF0D-9204FC8ADB53}" type="datetimeFigureOut">
              <a:rPr lang="en-US" smtClean="0"/>
              <a:pPr/>
              <a:t>1/31/23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66368B-29A2-42C3-ADEE-4BB8C1832FD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4634C16-8A3D-4E4A-8E46-5754A9C3B3DC}" type="slidenum">
              <a:rPr lang="en-US"/>
              <a:pPr/>
              <a:t>24</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endParaRPr lang="en-US" altLang="en-US"/>
          </a:p>
        </p:txBody>
      </p:sp>
      <p:sp>
        <p:nvSpPr>
          <p:cNvPr id="12292" name="Slide Number Placeholder 3"/>
          <p:cNvSpPr>
            <a:spLocks noGrp="1"/>
          </p:cNvSpPr>
          <p:nvPr>
            <p:ph type="sldNum" sz="quarter" idx="5"/>
          </p:nvPr>
        </p:nvSpPr>
        <p:spPr>
          <a:noFill/>
        </p:spPr>
        <p:txBody>
          <a:bodyPr/>
          <a:lstStyle/>
          <a:p>
            <a:pPr defTabSz="912285"/>
            <a:fld id="{34F7E99B-1C1A-4A22-9E9C-79A9A4584E9C}" type="slidenum">
              <a:rPr lang="en-US" altLang="en-US"/>
              <a:pPr defTabSz="912285"/>
              <a:t>75</a:t>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xfrm>
            <a:off x="1144588" y="687388"/>
            <a:ext cx="4570412" cy="3427412"/>
          </a:xfrm>
          <a:ln/>
        </p:spPr>
      </p:sp>
      <p:sp>
        <p:nvSpPr>
          <p:cNvPr id="14339" name="Notes Placeholder 2"/>
          <p:cNvSpPr>
            <a:spLocks noGrp="1"/>
          </p:cNvSpPr>
          <p:nvPr>
            <p:ph type="body" idx="1"/>
          </p:nvPr>
        </p:nvSpPr>
        <p:spPr>
          <a:noFill/>
          <a:ln/>
        </p:spPr>
        <p:txBody>
          <a:bodyPr/>
          <a:lstStyle/>
          <a:p>
            <a:r>
              <a:rPr lang="en-US" altLang="en-US"/>
              <a:t>Most conceptualizations view the world as thematic layers (just layers)</a:t>
            </a:r>
          </a:p>
          <a:p>
            <a:r>
              <a:rPr lang="en-US" altLang="en-US"/>
              <a:t>.  In any given project you can have different data models.</a:t>
            </a:r>
          </a:p>
          <a:p>
            <a:r>
              <a:rPr lang="en-US" altLang="en-US"/>
              <a:t>Through analyses, data layers can be combined to create new layers, but analyses can only be done on a single data model at a time.</a:t>
            </a:r>
          </a:p>
          <a:p>
            <a:endParaRPr lang="en-US" altLang="en-US"/>
          </a:p>
        </p:txBody>
      </p:sp>
      <p:sp>
        <p:nvSpPr>
          <p:cNvPr id="14340" name="Slide Number Placeholder 3"/>
          <p:cNvSpPr>
            <a:spLocks noGrp="1"/>
          </p:cNvSpPr>
          <p:nvPr>
            <p:ph type="sldNum" sz="quarter" idx="5"/>
          </p:nvPr>
        </p:nvSpPr>
        <p:spPr>
          <a:noFill/>
        </p:spPr>
        <p:txBody>
          <a:bodyPr/>
          <a:lstStyle/>
          <a:p>
            <a:pPr defTabSz="912285"/>
            <a:fld id="{DE64BD00-5C38-4387-A3CA-7A2E935F7190}" type="slidenum">
              <a:rPr lang="en-US" altLang="en-US"/>
              <a:pPr defTabSz="912285"/>
              <a:t>76</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p:spPr>
        <p:txBody>
          <a:bodyPr/>
          <a:lstStyle/>
          <a:p>
            <a:r>
              <a:rPr lang="en-US" altLang="en-US"/>
              <a:t>A Cartesian coordinate system is fine for mapping over small areas, but for large areas we need to use a spherical coordinate system.</a:t>
            </a:r>
          </a:p>
        </p:txBody>
      </p:sp>
      <p:sp>
        <p:nvSpPr>
          <p:cNvPr id="16388" name="Slide Number Placeholder 3"/>
          <p:cNvSpPr>
            <a:spLocks noGrp="1"/>
          </p:cNvSpPr>
          <p:nvPr>
            <p:ph type="sldNum" sz="quarter" idx="5"/>
          </p:nvPr>
        </p:nvSpPr>
        <p:spPr>
          <a:noFill/>
        </p:spPr>
        <p:txBody>
          <a:bodyPr/>
          <a:lstStyle/>
          <a:p>
            <a:pPr defTabSz="912285"/>
            <a:fld id="{73393B8C-6ACD-474B-96AF-645170C29D85}" type="slidenum">
              <a:rPr lang="en-US" altLang="en-US"/>
              <a:pPr defTabSz="912285"/>
              <a:t>77</a:t>
            </a:fld>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p:spPr>
        <p:txBody>
          <a:bodyPr/>
          <a:lstStyle/>
          <a:p>
            <a:endParaRPr lang="en-US" altLang="en-US"/>
          </a:p>
        </p:txBody>
      </p:sp>
      <p:sp>
        <p:nvSpPr>
          <p:cNvPr id="18436" name="Slide Number Placeholder 3"/>
          <p:cNvSpPr>
            <a:spLocks noGrp="1"/>
          </p:cNvSpPr>
          <p:nvPr>
            <p:ph type="sldNum" sz="quarter" idx="5"/>
          </p:nvPr>
        </p:nvSpPr>
        <p:spPr>
          <a:noFill/>
        </p:spPr>
        <p:txBody>
          <a:bodyPr/>
          <a:lstStyle/>
          <a:p>
            <a:pPr defTabSz="912285"/>
            <a:fld id="{106A15E8-7DE5-4AE3-A8FC-0ACA6C1645A1}" type="slidenum">
              <a:rPr lang="en-US" altLang="en-US"/>
              <a:pPr defTabSz="912285"/>
              <a:t>78</a:t>
            </a:fld>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endParaRPr lang="en-US" altLang="en-US"/>
          </a:p>
        </p:txBody>
      </p:sp>
      <p:sp>
        <p:nvSpPr>
          <p:cNvPr id="20484" name="Slide Number Placeholder 3"/>
          <p:cNvSpPr>
            <a:spLocks noGrp="1"/>
          </p:cNvSpPr>
          <p:nvPr>
            <p:ph type="sldNum" sz="quarter" idx="5"/>
          </p:nvPr>
        </p:nvSpPr>
        <p:spPr>
          <a:noFill/>
        </p:spPr>
        <p:txBody>
          <a:bodyPr/>
          <a:lstStyle/>
          <a:p>
            <a:pPr defTabSz="912285"/>
            <a:fld id="{B770B5E9-89A6-4F51-A44A-3FE290D275FD}" type="slidenum">
              <a:rPr lang="en-US" altLang="en-US"/>
              <a:pPr defTabSz="912285"/>
              <a:t>79</a:t>
            </a:fld>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r>
              <a:rPr lang="en-US" altLang="en-US"/>
              <a:t>Tissot’s Indicatrix</a:t>
            </a:r>
          </a:p>
        </p:txBody>
      </p:sp>
      <p:sp>
        <p:nvSpPr>
          <p:cNvPr id="22532" name="Slide Number Placeholder 3"/>
          <p:cNvSpPr>
            <a:spLocks noGrp="1"/>
          </p:cNvSpPr>
          <p:nvPr>
            <p:ph type="sldNum" sz="quarter" idx="5"/>
          </p:nvPr>
        </p:nvSpPr>
        <p:spPr>
          <a:noFill/>
        </p:spPr>
        <p:txBody>
          <a:bodyPr/>
          <a:lstStyle/>
          <a:p>
            <a:pPr defTabSz="912285"/>
            <a:fld id="{FC96785C-D7D3-4EF5-A918-602343437634}" type="slidenum">
              <a:rPr lang="en-US" altLang="en-US"/>
              <a:pPr defTabSz="912285"/>
              <a:t>80</a:t>
            </a:fld>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r>
              <a:rPr lang="en-US" altLang="en-US"/>
              <a:t>N,E,S,W are used with DMS</a:t>
            </a:r>
          </a:p>
          <a:p>
            <a:r>
              <a:rPr lang="en-US" altLang="en-US"/>
              <a:t>+/- are used with DD</a:t>
            </a:r>
          </a:p>
        </p:txBody>
      </p:sp>
      <p:sp>
        <p:nvSpPr>
          <p:cNvPr id="24580" name="Slide Number Placeholder 3"/>
          <p:cNvSpPr>
            <a:spLocks noGrp="1"/>
          </p:cNvSpPr>
          <p:nvPr>
            <p:ph type="sldNum" sz="quarter" idx="5"/>
          </p:nvPr>
        </p:nvSpPr>
        <p:spPr>
          <a:noFill/>
        </p:spPr>
        <p:txBody>
          <a:bodyPr/>
          <a:lstStyle/>
          <a:p>
            <a:pPr defTabSz="912285"/>
            <a:fld id="{6F6DB9E9-D138-4716-903F-B8DFC5D3E519}" type="slidenum">
              <a:rPr lang="en-US" altLang="en-US"/>
              <a:pPr defTabSz="912285"/>
              <a:t>81</a:t>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p:spPr>
        <p:txBody>
          <a:bodyPr/>
          <a:lstStyle/>
          <a:p>
            <a:endParaRPr lang="en-US" altLang="en-US"/>
          </a:p>
        </p:txBody>
      </p:sp>
      <p:sp>
        <p:nvSpPr>
          <p:cNvPr id="26628" name="Slide Number Placeholder 3"/>
          <p:cNvSpPr>
            <a:spLocks noGrp="1"/>
          </p:cNvSpPr>
          <p:nvPr>
            <p:ph type="sldNum" sz="quarter" idx="5"/>
          </p:nvPr>
        </p:nvSpPr>
        <p:spPr>
          <a:noFill/>
        </p:spPr>
        <p:txBody>
          <a:bodyPr/>
          <a:lstStyle/>
          <a:p>
            <a:pPr defTabSz="912285"/>
            <a:fld id="{878B0F8E-F3DF-453F-BAF1-1348230E9CCA}" type="slidenum">
              <a:rPr lang="en-US" altLang="en-US"/>
              <a:pPr defTabSz="912285"/>
              <a:t>82</a:t>
            </a:fld>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r>
              <a:rPr lang="en-US"/>
              <a:t>This assumes a perfectly spherical Earth</a:t>
            </a:r>
          </a:p>
        </p:txBody>
      </p:sp>
      <p:sp>
        <p:nvSpPr>
          <p:cNvPr id="29700" name="Slide Number Placeholder 3"/>
          <p:cNvSpPr>
            <a:spLocks noGrp="1"/>
          </p:cNvSpPr>
          <p:nvPr>
            <p:ph type="sldNum" sz="quarter" idx="5"/>
          </p:nvPr>
        </p:nvSpPr>
        <p:spPr>
          <a:noFill/>
        </p:spPr>
        <p:txBody>
          <a:bodyPr/>
          <a:lstStyle/>
          <a:p>
            <a:fld id="{8E5D1122-4386-4C9B-929F-30F33E42929B}" type="slidenum">
              <a:rPr lang="en-US" altLang="en-US"/>
              <a:pPr/>
              <a:t>84</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US" altLang="en-US"/>
              <a:t>Due to the Earths wobble geographic north as an average value within this “wobble”</a:t>
            </a:r>
          </a:p>
        </p:txBody>
      </p:sp>
      <p:sp>
        <p:nvSpPr>
          <p:cNvPr id="38916" name="Slide Number Placeholder 3"/>
          <p:cNvSpPr>
            <a:spLocks noGrp="1"/>
          </p:cNvSpPr>
          <p:nvPr>
            <p:ph type="sldNum" sz="quarter" idx="5"/>
          </p:nvPr>
        </p:nvSpPr>
        <p:spPr>
          <a:noFill/>
        </p:spPr>
        <p:txBody>
          <a:bodyPr/>
          <a:lstStyle/>
          <a:p>
            <a:pPr defTabSz="912285"/>
            <a:fld id="{AACD4F36-6372-4AB7-8058-36EA59E9F5A2}" type="slidenum">
              <a:rPr lang="en-US" altLang="en-US"/>
              <a:pPr defTabSz="912285"/>
              <a:t>85</a:t>
            </a:fld>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9F98BCF-BCA7-4109-A249-9AC167490334}" type="slidenum">
              <a:rPr lang="en-US"/>
              <a:pPr/>
              <a:t>25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144588" y="687388"/>
            <a:ext cx="4570412" cy="3427412"/>
          </a:xfrm>
          <a:ln/>
        </p:spPr>
      </p:sp>
      <p:sp>
        <p:nvSpPr>
          <p:cNvPr id="40963" name="Notes Placeholder 2"/>
          <p:cNvSpPr>
            <a:spLocks noGrp="1"/>
          </p:cNvSpPr>
          <p:nvPr>
            <p:ph type="body" idx="1"/>
          </p:nvPr>
        </p:nvSpPr>
        <p:spPr>
          <a:noFill/>
          <a:ln/>
        </p:spPr>
        <p:txBody>
          <a:bodyPr/>
          <a:lstStyle/>
          <a:p>
            <a:r>
              <a:rPr lang="en-US" altLang="en-US"/>
              <a:t>Attributes of a pair of jeans:  </a:t>
            </a:r>
          </a:p>
          <a:p>
            <a:r>
              <a:rPr lang="en-US" altLang="en-US"/>
              <a:t>Observed:  color (dark blue sea salt, style :relaxed fit, slim leg, boot cut)</a:t>
            </a:r>
          </a:p>
          <a:p>
            <a:endParaRPr lang="en-US" altLang="en-US"/>
          </a:p>
          <a:p>
            <a:r>
              <a:rPr lang="en-US" altLang="en-US"/>
              <a:t>Measured: size 4,6,8,10, length (short, regular, tall) </a:t>
            </a:r>
          </a:p>
        </p:txBody>
      </p:sp>
      <p:sp>
        <p:nvSpPr>
          <p:cNvPr id="40964" name="Slide Number Placeholder 3"/>
          <p:cNvSpPr>
            <a:spLocks noGrp="1"/>
          </p:cNvSpPr>
          <p:nvPr>
            <p:ph type="sldNum" sz="quarter" idx="5"/>
          </p:nvPr>
        </p:nvSpPr>
        <p:spPr>
          <a:noFill/>
        </p:spPr>
        <p:txBody>
          <a:bodyPr/>
          <a:lstStyle/>
          <a:p>
            <a:pPr defTabSz="912285"/>
            <a:fld id="{1A736D34-85AE-4A84-9DE3-4E46A4BC77CB}" type="slidenum">
              <a:rPr lang="en-US" altLang="en-US"/>
              <a:pPr defTabSz="912285"/>
              <a:t>86</a:t>
            </a:fld>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44588" y="687388"/>
            <a:ext cx="4570412" cy="3427412"/>
          </a:xfrm>
          <a:ln/>
        </p:spPr>
      </p:sp>
      <p:sp>
        <p:nvSpPr>
          <p:cNvPr id="43011" name="Notes Placeholder 2"/>
          <p:cNvSpPr>
            <a:spLocks noGrp="1"/>
          </p:cNvSpPr>
          <p:nvPr>
            <p:ph type="body" idx="1"/>
          </p:nvPr>
        </p:nvSpPr>
        <p:spPr>
          <a:noFill/>
          <a:ln/>
        </p:spPr>
        <p:txBody>
          <a:bodyPr/>
          <a:lstStyle/>
          <a:p>
            <a:endParaRPr lang="en-US" altLang="en-US"/>
          </a:p>
        </p:txBody>
      </p:sp>
      <p:sp>
        <p:nvSpPr>
          <p:cNvPr id="43012" name="Slide Number Placeholder 3"/>
          <p:cNvSpPr>
            <a:spLocks noGrp="1"/>
          </p:cNvSpPr>
          <p:nvPr>
            <p:ph type="sldNum" sz="quarter" idx="5"/>
          </p:nvPr>
        </p:nvSpPr>
        <p:spPr>
          <a:noFill/>
        </p:spPr>
        <p:txBody>
          <a:bodyPr/>
          <a:lstStyle/>
          <a:p>
            <a:pPr defTabSz="912285"/>
            <a:fld id="{F49731F9-8DF8-44D3-8BC8-C9A43B3E4B0D}" type="slidenum">
              <a:rPr lang="en-US" altLang="en-US"/>
              <a:pPr defTabSz="912285"/>
              <a:t>87</a:t>
            </a:fld>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144588" y="687388"/>
            <a:ext cx="4570412" cy="3427412"/>
          </a:xfrm>
          <a:ln/>
        </p:spPr>
      </p:sp>
      <p:sp>
        <p:nvSpPr>
          <p:cNvPr id="45059" name="Notes Placeholder 2"/>
          <p:cNvSpPr>
            <a:spLocks noGrp="1"/>
          </p:cNvSpPr>
          <p:nvPr>
            <p:ph type="body" idx="1"/>
          </p:nvPr>
        </p:nvSpPr>
        <p:spPr>
          <a:noFill/>
          <a:ln/>
        </p:spPr>
        <p:txBody>
          <a:bodyPr/>
          <a:lstStyle/>
          <a:p>
            <a:endParaRPr lang="en-US" altLang="en-US"/>
          </a:p>
        </p:txBody>
      </p:sp>
      <p:sp>
        <p:nvSpPr>
          <p:cNvPr id="45060" name="Slide Number Placeholder 3"/>
          <p:cNvSpPr>
            <a:spLocks noGrp="1"/>
          </p:cNvSpPr>
          <p:nvPr>
            <p:ph type="sldNum" sz="quarter" idx="5"/>
          </p:nvPr>
        </p:nvSpPr>
        <p:spPr>
          <a:noFill/>
        </p:spPr>
        <p:txBody>
          <a:bodyPr/>
          <a:lstStyle/>
          <a:p>
            <a:pPr defTabSz="912285"/>
            <a:fld id="{260A6D60-53F5-4F01-B192-9D86D421EB2A}" type="slidenum">
              <a:rPr lang="en-US" altLang="en-US"/>
              <a:pPr defTabSz="912285"/>
              <a:t>88</a:t>
            </a:fld>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144588" y="687388"/>
            <a:ext cx="4570412" cy="3427412"/>
          </a:xfrm>
          <a:ln/>
        </p:spPr>
      </p:sp>
      <p:sp>
        <p:nvSpPr>
          <p:cNvPr id="47107" name="Notes Placeholder 2"/>
          <p:cNvSpPr>
            <a:spLocks noGrp="1"/>
          </p:cNvSpPr>
          <p:nvPr>
            <p:ph type="body" idx="1"/>
          </p:nvPr>
        </p:nvSpPr>
        <p:spPr>
          <a:noFill/>
          <a:ln/>
        </p:spPr>
        <p:txBody>
          <a:bodyPr/>
          <a:lstStyle/>
          <a:p>
            <a:r>
              <a:rPr lang="en-US" altLang="en-US"/>
              <a:t>The level of measurement determines the calculations and the analysis that can be performed on the data.</a:t>
            </a:r>
          </a:p>
        </p:txBody>
      </p:sp>
      <p:sp>
        <p:nvSpPr>
          <p:cNvPr id="47108" name="Slide Number Placeholder 3"/>
          <p:cNvSpPr>
            <a:spLocks noGrp="1"/>
          </p:cNvSpPr>
          <p:nvPr>
            <p:ph type="sldNum" sz="quarter" idx="5"/>
          </p:nvPr>
        </p:nvSpPr>
        <p:spPr>
          <a:noFill/>
        </p:spPr>
        <p:txBody>
          <a:bodyPr/>
          <a:lstStyle/>
          <a:p>
            <a:pPr defTabSz="912285"/>
            <a:fld id="{EBE657CF-0370-40C4-AF5A-8205A7963F42}" type="slidenum">
              <a:rPr lang="en-US" altLang="en-US"/>
              <a:pPr defTabSz="912285"/>
              <a:t>89</a:t>
            </a:fld>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tLang="en-US"/>
          </a:p>
        </p:txBody>
      </p:sp>
      <p:sp>
        <p:nvSpPr>
          <p:cNvPr id="51204" name="Slide Number Placeholder 3"/>
          <p:cNvSpPr>
            <a:spLocks noGrp="1"/>
          </p:cNvSpPr>
          <p:nvPr>
            <p:ph type="sldNum" sz="quarter" idx="5"/>
          </p:nvPr>
        </p:nvSpPr>
        <p:spPr>
          <a:noFill/>
        </p:spPr>
        <p:txBody>
          <a:bodyPr/>
          <a:lstStyle/>
          <a:p>
            <a:pPr defTabSz="912285"/>
            <a:fld id="{6E436A1B-394A-4E4F-8197-4773D1222E8D}" type="slidenum">
              <a:rPr lang="en-US" altLang="en-US"/>
              <a:pPr defTabSz="912285"/>
              <a:t>90</a:t>
            </a:fld>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tLang="en-US"/>
          </a:p>
        </p:txBody>
      </p:sp>
      <p:sp>
        <p:nvSpPr>
          <p:cNvPr id="53252" name="Slide Number Placeholder 3"/>
          <p:cNvSpPr>
            <a:spLocks noGrp="1"/>
          </p:cNvSpPr>
          <p:nvPr>
            <p:ph type="sldNum" sz="quarter" idx="5"/>
          </p:nvPr>
        </p:nvSpPr>
        <p:spPr>
          <a:noFill/>
        </p:spPr>
        <p:txBody>
          <a:bodyPr/>
          <a:lstStyle/>
          <a:p>
            <a:pPr defTabSz="912285"/>
            <a:fld id="{5F5DBC75-2360-47CA-BE44-7ED308096E68}" type="slidenum">
              <a:rPr lang="en-US" altLang="en-US"/>
              <a:pPr defTabSz="912285"/>
              <a:t>91</a:t>
            </a:fld>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2285"/>
            <a:fld id="{255032AC-5123-4F03-B801-40C97DA399BB}" type="slidenum">
              <a:rPr lang="en-US" altLang="en-US"/>
              <a:pPr defTabSz="912285"/>
              <a:t>92</a:t>
            </a:fld>
            <a:endParaRPr lang="en-US" altLang="en-US" dirty="0"/>
          </a:p>
        </p:txBody>
      </p:sp>
      <p:sp>
        <p:nvSpPr>
          <p:cNvPr id="57347" name="Rectangle 2"/>
          <p:cNvSpPr>
            <a:spLocks noGrp="1" noRot="1" noChangeAspect="1" noChangeArrowheads="1" noTextEdit="1"/>
          </p:cNvSpPr>
          <p:nvPr>
            <p:ph type="sldImg"/>
          </p:nvPr>
        </p:nvSpPr>
        <p:spPr>
          <a:xfrm>
            <a:off x="1312863" y="623888"/>
            <a:ext cx="4149725" cy="3113087"/>
          </a:xfrm>
          <a:ln/>
        </p:spPr>
      </p:sp>
      <p:sp>
        <p:nvSpPr>
          <p:cNvPr id="57348" name="Rectangle 3"/>
          <p:cNvSpPr>
            <a:spLocks noGrp="1" noChangeArrowheads="1"/>
          </p:cNvSpPr>
          <p:nvPr>
            <p:ph type="body" idx="1"/>
          </p:nvPr>
        </p:nvSpPr>
        <p:spPr>
          <a:noFill/>
          <a:ln/>
        </p:spPr>
        <p:txBody>
          <a:bodyPr/>
          <a:lstStyle/>
          <a:p>
            <a:r>
              <a:rPr lang="en-US" altLang="en-US" b="1">
                <a:solidFill>
                  <a:srgbClr val="009999"/>
                </a:solidFill>
              </a:rPr>
              <a:t>Data Model</a:t>
            </a:r>
            <a:r>
              <a:rPr lang="en-US" altLang="en-US"/>
              <a:t> – A consistent way of defining and representing spatial objects in a database, and of representing the relationships among them</a:t>
            </a:r>
          </a:p>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tLang="en-US"/>
          </a:p>
        </p:txBody>
      </p:sp>
      <p:sp>
        <p:nvSpPr>
          <p:cNvPr id="59396" name="Slide Number Placeholder 3"/>
          <p:cNvSpPr>
            <a:spLocks noGrp="1"/>
          </p:cNvSpPr>
          <p:nvPr>
            <p:ph type="sldNum" sz="quarter" idx="5"/>
          </p:nvPr>
        </p:nvSpPr>
        <p:spPr>
          <a:noFill/>
        </p:spPr>
        <p:txBody>
          <a:bodyPr/>
          <a:lstStyle/>
          <a:p>
            <a:pPr defTabSz="912285"/>
            <a:fld id="{C1BF7FE3-E1EB-41A3-885B-44CB5EC6EE72}" type="slidenum">
              <a:rPr lang="en-US" altLang="en-US"/>
              <a:pPr defTabSz="912285"/>
              <a:t>93</a:t>
            </a:fld>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p>
        </p:txBody>
      </p:sp>
      <p:sp>
        <p:nvSpPr>
          <p:cNvPr id="61444" name="Slide Number Placeholder 3"/>
          <p:cNvSpPr>
            <a:spLocks noGrp="1"/>
          </p:cNvSpPr>
          <p:nvPr>
            <p:ph type="sldNum" sz="quarter" idx="5"/>
          </p:nvPr>
        </p:nvSpPr>
        <p:spPr>
          <a:noFill/>
        </p:spPr>
        <p:txBody>
          <a:bodyPr/>
          <a:lstStyle/>
          <a:p>
            <a:fld id="{88120622-E821-439E-BC71-BE5C7A080315}" type="slidenum">
              <a:rPr lang="en-US" altLang="en-US"/>
              <a:pPr/>
              <a:t>94</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altLang="en-US"/>
          </a:p>
        </p:txBody>
      </p:sp>
      <p:sp>
        <p:nvSpPr>
          <p:cNvPr id="67588" name="Slide Number Placeholder 3"/>
          <p:cNvSpPr>
            <a:spLocks noGrp="1"/>
          </p:cNvSpPr>
          <p:nvPr>
            <p:ph type="sldNum" sz="quarter" idx="5"/>
          </p:nvPr>
        </p:nvSpPr>
        <p:spPr>
          <a:noFill/>
        </p:spPr>
        <p:txBody>
          <a:bodyPr/>
          <a:lstStyle/>
          <a:p>
            <a:pPr defTabSz="912285"/>
            <a:fld id="{2290F342-AFCD-4956-AAF1-E52C3C918486}" type="slidenum">
              <a:rPr lang="en-US" altLang="en-US"/>
              <a:pPr defTabSz="912285"/>
              <a:t>97</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ln>
            <a:miter lim="800000"/>
            <a:headEnd/>
            <a:tailEnd/>
          </a:ln>
        </p:spPr>
        <p:txBody>
          <a:bodyPr/>
          <a:lstStyle/>
          <a:p>
            <a:fld id="{7115E529-356C-4B5B-BFED-F7DAEDBA1458}" type="slidenum">
              <a:rPr lang="en-GB"/>
              <a:pPr/>
              <a:t>52</a:t>
            </a:fld>
            <a:endParaRPr lang="en-GB"/>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a:lstStyle/>
          <a:p>
            <a:pPr eaLnBrk="1" hangingPunct="1">
              <a:spcBef>
                <a:spcPct val="0"/>
              </a:spcBef>
            </a:pPr>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altLang="en-US"/>
              <a:t>Conversion introduces error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44588" y="687388"/>
            <a:ext cx="4570412" cy="3427412"/>
          </a:xfrm>
          <a:ln/>
        </p:spPr>
      </p:sp>
      <p:sp>
        <p:nvSpPr>
          <p:cNvPr id="71683" name="Rectangle 3"/>
          <p:cNvSpPr>
            <a:spLocks noGrp="1" noChangeArrowheads="1"/>
          </p:cNvSpPr>
          <p:nvPr>
            <p:ph type="body" idx="1"/>
          </p:nvPr>
        </p:nvSpPr>
        <p:spPr>
          <a:noFill/>
          <a:ln/>
        </p:spPr>
        <p:txBody>
          <a:bodyPr/>
          <a:lstStyle/>
          <a:p>
            <a:r>
              <a:rPr lang="en-US" altLang="en-US"/>
              <a:t>The level of measurement determines the calculations and the analysis that can be performed on the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tLang="en-US"/>
          </a:p>
        </p:txBody>
      </p:sp>
      <p:sp>
        <p:nvSpPr>
          <p:cNvPr id="74756" name="Slide Number Placeholder 3"/>
          <p:cNvSpPr>
            <a:spLocks noGrp="1"/>
          </p:cNvSpPr>
          <p:nvPr>
            <p:ph type="sldNum" sz="quarter" idx="5"/>
          </p:nvPr>
        </p:nvSpPr>
        <p:spPr>
          <a:noFill/>
        </p:spPr>
        <p:txBody>
          <a:bodyPr/>
          <a:lstStyle/>
          <a:p>
            <a:pPr defTabSz="912285"/>
            <a:fld id="{E82CD8B5-527E-4001-B5D3-FB51DDFE1481}" type="slidenum">
              <a:rPr lang="en-US" altLang="en-US"/>
              <a:pPr defTabSz="912285"/>
              <a:t>101</a:t>
            </a:fld>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r>
              <a:rPr lang="en-US" altLang="en-US"/>
              <a:t>The row attribute applies to all parts of the feature,</a:t>
            </a:r>
          </a:p>
        </p:txBody>
      </p:sp>
      <p:sp>
        <p:nvSpPr>
          <p:cNvPr id="77828" name="Slide Number Placeholder 3"/>
          <p:cNvSpPr>
            <a:spLocks noGrp="1"/>
          </p:cNvSpPr>
          <p:nvPr>
            <p:ph type="sldNum" sz="quarter" idx="5"/>
          </p:nvPr>
        </p:nvSpPr>
        <p:spPr>
          <a:noFill/>
        </p:spPr>
        <p:txBody>
          <a:bodyPr/>
          <a:lstStyle/>
          <a:p>
            <a:pPr defTabSz="912285"/>
            <a:fld id="{59F93CD4-68A4-4DC2-89ED-1A01776F12A9}" type="slidenum">
              <a:rPr lang="en-US" altLang="en-US"/>
              <a:pPr defTabSz="912285"/>
              <a:t>103</a:t>
            </a:fld>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tLang="en-US"/>
          </a:p>
        </p:txBody>
      </p:sp>
      <p:sp>
        <p:nvSpPr>
          <p:cNvPr id="79876" name="Slide Number Placeholder 3"/>
          <p:cNvSpPr>
            <a:spLocks noGrp="1"/>
          </p:cNvSpPr>
          <p:nvPr>
            <p:ph type="sldNum" sz="quarter" idx="5"/>
          </p:nvPr>
        </p:nvSpPr>
        <p:spPr>
          <a:noFill/>
        </p:spPr>
        <p:txBody>
          <a:bodyPr/>
          <a:lstStyle/>
          <a:p>
            <a:pPr defTabSz="912285"/>
            <a:fld id="{AD882EEB-9923-43A6-83D6-DB3572F26562}" type="slidenum">
              <a:rPr lang="en-US" altLang="en-US"/>
              <a:pPr defTabSz="912285"/>
              <a:t>104</a:t>
            </a:fld>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tLang="en-US"/>
          </a:p>
        </p:txBody>
      </p:sp>
      <p:sp>
        <p:nvSpPr>
          <p:cNvPr id="83972" name="Slide Number Placeholder 3"/>
          <p:cNvSpPr>
            <a:spLocks noGrp="1"/>
          </p:cNvSpPr>
          <p:nvPr>
            <p:ph type="sldNum" sz="quarter" idx="5"/>
          </p:nvPr>
        </p:nvSpPr>
        <p:spPr>
          <a:noFill/>
        </p:spPr>
        <p:txBody>
          <a:bodyPr/>
          <a:lstStyle/>
          <a:p>
            <a:pPr defTabSz="912285"/>
            <a:fld id="{02B880D5-5C26-42EB-8589-F1C7A0C58815}" type="slidenum">
              <a:rPr lang="en-US" altLang="en-US"/>
              <a:pPr defTabSz="912285"/>
              <a:t>105</a:t>
            </a:fld>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44588" y="687388"/>
            <a:ext cx="4570412" cy="3427412"/>
          </a:xfrm>
          <a:ln/>
        </p:spPr>
      </p:sp>
      <p:sp>
        <p:nvSpPr>
          <p:cNvPr id="87043" name="Rectangle 3"/>
          <p:cNvSpPr>
            <a:spLocks noGrp="1" noChangeArrowheads="1"/>
          </p:cNvSpPr>
          <p:nvPr>
            <p:ph type="body" idx="1"/>
          </p:nvPr>
        </p:nvSpPr>
        <p:spPr>
          <a:noFill/>
          <a:ln/>
        </p:spPr>
        <p:txBody>
          <a:bodyPr/>
          <a:lstStyle/>
          <a:p>
            <a:r>
              <a:rPr lang="en-US" altLang="en-US"/>
              <a:t>Early GIS data models were non-topological and so require a lot of careful time consuming editing.  The topological data model allows you to set rules such that there can be no overlaps or undershoots.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4588" y="687388"/>
            <a:ext cx="4570412" cy="3427412"/>
          </a:xfrm>
          <a:ln/>
        </p:spPr>
      </p:sp>
      <p:sp>
        <p:nvSpPr>
          <p:cNvPr id="91139"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endParaRPr lang="en-US" altLang="en-US"/>
          </a:p>
        </p:txBody>
      </p:sp>
      <p:sp>
        <p:nvSpPr>
          <p:cNvPr id="93188" name="Slide Number Placeholder 3"/>
          <p:cNvSpPr>
            <a:spLocks noGrp="1"/>
          </p:cNvSpPr>
          <p:nvPr>
            <p:ph type="sldNum" sz="quarter" idx="5"/>
          </p:nvPr>
        </p:nvSpPr>
        <p:spPr>
          <a:noFill/>
        </p:spPr>
        <p:txBody>
          <a:bodyPr/>
          <a:lstStyle/>
          <a:p>
            <a:pPr defTabSz="912285"/>
            <a:fld id="{785065B0-1AC1-47CB-9070-16D151033439}" type="slidenum">
              <a:rPr lang="en-US" altLang="en-US"/>
              <a:pPr defTabSz="912285"/>
              <a:t>109</a:t>
            </a:fld>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en-US" altLang="en-US"/>
          </a:p>
        </p:txBody>
      </p:sp>
      <p:sp>
        <p:nvSpPr>
          <p:cNvPr id="101380" name="Slide Number Placeholder 3"/>
          <p:cNvSpPr>
            <a:spLocks noGrp="1"/>
          </p:cNvSpPr>
          <p:nvPr>
            <p:ph type="sldNum" sz="quarter" idx="5"/>
          </p:nvPr>
        </p:nvSpPr>
        <p:spPr>
          <a:noFill/>
        </p:spPr>
        <p:txBody>
          <a:bodyPr/>
          <a:lstStyle/>
          <a:p>
            <a:pPr defTabSz="912285"/>
            <a:fld id="{DF1B2355-DFA9-4FA0-B83D-C479D2C56CF6}" type="slidenum">
              <a:rPr lang="en-US" altLang="en-US"/>
              <a:pPr defTabSz="912285"/>
              <a:t>110</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a:lstStyle/>
          <a:p>
            <a:fld id="{1AC5EBA8-7A84-4288-8B86-6BD1FD26A2CA}" type="slidenum">
              <a:rPr lang="en-GB"/>
              <a:pPr/>
              <a:t>53</a:t>
            </a:fld>
            <a:endParaRPr lang="en-GB"/>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a:lstStyle/>
          <a:p>
            <a:pPr eaLnBrk="1" hangingPunct="1">
              <a:spcBef>
                <a:spcPct val="0"/>
              </a:spcBef>
            </a:pPr>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0F759F53-AE9A-4A51-9506-A24356D01693}" type="slidenum">
              <a:rPr lang="en-US"/>
              <a:pPr/>
              <a:t>118</a:t>
            </a:fld>
            <a:endParaRPr lang="en-US"/>
          </a:p>
        </p:txBody>
      </p:sp>
      <p:sp>
        <p:nvSpPr>
          <p:cNvPr id="46083" name="Rectangle 2"/>
          <p:cNvSpPr>
            <a:spLocks noGrp="1" noRot="1" noChangeAspect="1" noChangeArrowheads="1" noTextEdit="1"/>
          </p:cNvSpPr>
          <p:nvPr>
            <p:ph type="sldImg"/>
          </p:nvPr>
        </p:nvSpPr>
        <p:spPr>
          <a:xfrm>
            <a:off x="1144588" y="685800"/>
            <a:ext cx="4572000" cy="3429000"/>
          </a:xfrm>
          <a:ln/>
        </p:spPr>
      </p:sp>
      <p:sp>
        <p:nvSpPr>
          <p:cNvPr id="46084" name="Rectangle 3"/>
          <p:cNvSpPr>
            <a:spLocks noGrp="1" noChangeArrowheads="1"/>
          </p:cNvSpPr>
          <p:nvPr>
            <p:ph type="body" idx="1"/>
          </p:nvPr>
        </p:nvSpPr>
        <p:spPr>
          <a:xfrm>
            <a:off x="915988" y="4343400"/>
            <a:ext cx="5026025" cy="4114800"/>
          </a:xfrm>
          <a:noFill/>
          <a:ln/>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ln>
            <a:miter lim="800000"/>
            <a:headEnd/>
            <a:tailEnd/>
          </a:ln>
        </p:spPr>
        <p:txBody>
          <a:bodyPr/>
          <a:lstStyle/>
          <a:p>
            <a:fld id="{DF874063-3AC9-4838-973F-BE67B41BB9EC}" type="slidenum">
              <a:rPr lang="en-GB"/>
              <a:pPr/>
              <a:t>54</a:t>
            </a:fld>
            <a:endParaRPr lang="en-GB"/>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a:lstStyle/>
          <a:p>
            <a:pPr eaLnBrk="1" hangingPunct="1">
              <a:spcBef>
                <a:spcPct val="0"/>
              </a:spcBef>
            </a:pPr>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ln>
            <a:miter lim="800000"/>
            <a:headEnd/>
            <a:tailEnd/>
          </a:ln>
        </p:spPr>
        <p:txBody>
          <a:bodyPr/>
          <a:lstStyle/>
          <a:p>
            <a:fld id="{3925BA6E-416D-463C-BC1E-1A2281872F9C}" type="slidenum">
              <a:rPr lang="en-GB"/>
              <a:pPr/>
              <a:t>55</a:t>
            </a:fld>
            <a:endParaRPr lang="en-GB"/>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a:lstStyle/>
          <a:p>
            <a:pPr eaLnBrk="1" hangingPunct="1">
              <a:spcBef>
                <a:spcPct val="0"/>
              </a:spcBef>
            </a:pPr>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ln>
            <a:miter lim="800000"/>
            <a:headEnd/>
            <a:tailEnd/>
          </a:ln>
        </p:spPr>
        <p:txBody>
          <a:bodyPr/>
          <a:lstStyle/>
          <a:p>
            <a:fld id="{EDF7244B-F765-48A5-A0DA-AFC128F0EADD}" type="slidenum">
              <a:rPr lang="en-GB"/>
              <a:pPr/>
              <a:t>56</a:t>
            </a:fld>
            <a:endParaRPr lang="en-GB"/>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20" name="Rectangle 3"/>
          <p:cNvSpPr>
            <a:spLocks noGrp="1" noChangeArrowheads="1"/>
          </p:cNvSpPr>
          <p:nvPr>
            <p:ph type="body" idx="1"/>
          </p:nvPr>
        </p:nvSpPr>
        <p:spPr bwMode="auto">
          <a:noFill/>
        </p:spPr>
        <p:txBody>
          <a:bodyPr/>
          <a:lstStyle/>
          <a:p>
            <a:pPr eaLnBrk="1" hangingPunct="1">
              <a:spcBef>
                <a:spcPct val="0"/>
              </a:spcBef>
            </a:pPr>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pPr defTabSz="970381"/>
            <a:fld id="{E44AAD45-4965-4D53-8856-83BE3B62AC87}" type="slidenum">
              <a:rPr lang="en-US" altLang="en-US" sz="1300"/>
              <a:pPr defTabSz="970381"/>
              <a:t>71</a:t>
            </a:fld>
            <a:endParaRPr lang="en-US" altLang="en-US" sz="1300" dirty="0"/>
          </a:p>
        </p:txBody>
      </p:sp>
      <p:sp>
        <p:nvSpPr>
          <p:cNvPr id="7171" name="Rectangle 2"/>
          <p:cNvSpPr>
            <a:spLocks noGrp="1" noRot="1" noChangeAspect="1" noChangeArrowheads="1" noTextEdit="1"/>
          </p:cNvSpPr>
          <p:nvPr>
            <p:ph type="sldImg"/>
          </p:nvPr>
        </p:nvSpPr>
        <p:spPr>
          <a:xfrm>
            <a:off x="1146175" y="687388"/>
            <a:ext cx="4568825" cy="3427412"/>
          </a:xfrm>
          <a:ln/>
        </p:spPr>
      </p:sp>
      <p:sp>
        <p:nvSpPr>
          <p:cNvPr id="7172" name="Rectangle 3"/>
          <p:cNvSpPr>
            <a:spLocks noGrp="1" noChangeArrowheads="1"/>
          </p:cNvSpPr>
          <p:nvPr>
            <p:ph type="body" idx="1"/>
          </p:nvPr>
        </p:nvSpPr>
        <p:spPr>
          <a:noFill/>
          <a:ln/>
        </p:spPr>
        <p:txBody>
          <a:bodyPr/>
          <a:lstStyle/>
          <a:p>
            <a:pPr eaLnBrk="1" hangingPunct="1"/>
            <a:r>
              <a:rPr lang="en-US" altLang="en-US" dirty="0"/>
              <a:t>Entities are represented by spatial features or cartographic objects. </a:t>
            </a:r>
          </a:p>
          <a:p>
            <a:pPr eaLnBrk="1" hangingPunct="1"/>
            <a:r>
              <a:rPr lang="en-US" altLang="en-US" dirty="0"/>
              <a:t>You are making choices, so remember that your choices are introducing a bias What is represented and how it is represented and what properties are recorded depend upon the intended use of the GIS.  </a:t>
            </a:r>
          </a:p>
          <a:p>
            <a:pPr eaLnBrk="1" hangingPunct="1"/>
            <a:r>
              <a:rPr lang="en-US" altLang="en-US" dirty="0"/>
              <a:t>This is subjective and adds a bias to the data.</a:t>
            </a:r>
          </a:p>
          <a:p>
            <a:pPr eaLnBrk="1" hangingPunct="1"/>
            <a:r>
              <a:rPr lang="en-US" altLang="en-US" dirty="0"/>
              <a:t>Graphically, the boundary of the wetland may vary.</a:t>
            </a:r>
          </a:p>
          <a:p>
            <a:pPr eaLnBrk="1" hangingPunct="1"/>
            <a:r>
              <a:rPr lang="en-US" altLang="en-US" dirty="0"/>
              <a:t>The attributes you choose depends upon your interest:</a:t>
            </a:r>
          </a:p>
          <a:p>
            <a:pPr eaLnBrk="1" hangingPunct="1"/>
            <a:r>
              <a:rPr lang="en-US" altLang="en-US" dirty="0"/>
              <a:t>A forester might record the type of tree, the diameter at breast height and the health of the tree, where as someone interested in the hydrology might simply record tree.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1144588" y="687388"/>
            <a:ext cx="4570412" cy="3427412"/>
          </a:xfrm>
          <a:ln/>
        </p:spPr>
      </p:sp>
      <p:sp>
        <p:nvSpPr>
          <p:cNvPr id="9219" name="Notes Placeholder 2"/>
          <p:cNvSpPr>
            <a:spLocks noGrp="1"/>
          </p:cNvSpPr>
          <p:nvPr>
            <p:ph type="body" idx="1"/>
          </p:nvPr>
        </p:nvSpPr>
        <p:spPr>
          <a:noFill/>
          <a:ln/>
        </p:spPr>
        <p:txBody>
          <a:bodyPr/>
          <a:lstStyle/>
          <a:p>
            <a:r>
              <a:rPr lang="en-US" altLang="en-US"/>
              <a:t>So our data model is how the information is represented on a map and its representation in our database.  There are two primary data models.  This is example is a vector data model.  The lake is represented as a polygon, and our database contains that information.  This is the information that is normally visible to the user of the GIS.</a:t>
            </a:r>
          </a:p>
          <a:p>
            <a:endParaRPr lang="en-US" altLang="en-US"/>
          </a:p>
          <a:p>
            <a:r>
              <a:rPr lang="en-US" altLang="en-US"/>
              <a:t>Everything else is hidden and is more the concern of computer scientists except for the coordinates of our spatial features.</a:t>
            </a:r>
          </a:p>
          <a:p>
            <a:endParaRPr lang="en-US" altLang="en-US"/>
          </a:p>
          <a:p>
            <a:r>
              <a:rPr lang="en-US" altLang="en-US"/>
              <a:t>In order to locate something on the surface of the earth, our spatial feature needs to have either a coordinate pair (x,y) or coordinate triplet (x,y,z).</a:t>
            </a:r>
          </a:p>
          <a:p>
            <a:r>
              <a:rPr lang="en-US" altLang="en-US"/>
              <a:t>This information is normally hidden from the user, but we can access it.</a:t>
            </a:r>
          </a:p>
          <a:p>
            <a:endParaRPr lang="en-US" altLang="en-US"/>
          </a:p>
        </p:txBody>
      </p:sp>
      <p:sp>
        <p:nvSpPr>
          <p:cNvPr id="9220" name="Slide Number Placeholder 3"/>
          <p:cNvSpPr>
            <a:spLocks noGrp="1"/>
          </p:cNvSpPr>
          <p:nvPr>
            <p:ph type="sldNum" sz="quarter" idx="5"/>
          </p:nvPr>
        </p:nvSpPr>
        <p:spPr>
          <a:noFill/>
        </p:spPr>
        <p:txBody>
          <a:bodyPr/>
          <a:lstStyle/>
          <a:p>
            <a:pPr defTabSz="912285"/>
            <a:fld id="{55E541C0-D994-4E60-A8D1-4AF391F1A6BB}" type="slidenum">
              <a:rPr lang="en-US" altLang="en-US"/>
              <a:pPr defTabSz="912285"/>
              <a:t>73</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72F7ACC-08D3-49C2-BE3C-B98F5D2EE90D}"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F7ACC-08D3-49C2-BE3C-B98F5D2EE90D}"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F7ACC-08D3-49C2-BE3C-B98F5D2EE90D}"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F7ACC-08D3-49C2-BE3C-B98F5D2EE90D}"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2F7ACC-08D3-49C2-BE3C-B98F5D2EE90D}"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2F7ACC-08D3-49C2-BE3C-B98F5D2EE90D}"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F7ACC-08D3-49C2-BE3C-B98F5D2EE90D}"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F7ACC-08D3-49C2-BE3C-B98F5D2EE90D}"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F7ACC-08D3-49C2-BE3C-B98F5D2EE90D}"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2F7ACC-08D3-49C2-BE3C-B98F5D2EE90D}"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2F7ACC-08D3-49C2-BE3C-B98F5D2EE90D}"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4EEC7-C7C2-48C7-BD31-0C9AF76B5A4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2F7ACC-08D3-49C2-BE3C-B98F5D2EE90D}" type="datetimeFigureOut">
              <a:rPr lang="en-US" smtClean="0"/>
              <a:pPr/>
              <a:t>1/31/23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4EEC7-C7C2-48C7-BD31-0C9AF76B5A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oleObject" Target="../embeddings/oleObject4.bin"/><Relationship Id="rId4" Type="http://schemas.openxmlformats.org/officeDocument/2006/relationships/image" Target="../media/image47.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oleObject" Target="../embeddings/oleObject6.bin"/><Relationship Id="rId4" Type="http://schemas.openxmlformats.org/officeDocument/2006/relationships/image" Target="../media/image48.emf"/></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8.bin"/></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14600"/>
            <a:ext cx="8229600" cy="1143000"/>
          </a:xfrm>
        </p:spPr>
        <p:txBody>
          <a:bodyPr/>
          <a:lstStyle/>
          <a:p>
            <a:r>
              <a:rPr lang="en-US" dirty="0"/>
              <a:t>Parallel Databases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Nothing Architecture</a:t>
            </a:r>
          </a:p>
        </p:txBody>
      </p:sp>
      <p:sp>
        <p:nvSpPr>
          <p:cNvPr id="3" name="Content Placeholder 2"/>
          <p:cNvSpPr>
            <a:spLocks noGrp="1"/>
          </p:cNvSpPr>
          <p:nvPr>
            <p:ph idx="1"/>
          </p:nvPr>
        </p:nvSpPr>
        <p:spPr/>
        <p:txBody>
          <a:bodyPr>
            <a:normAutofit fontScale="92500" lnSpcReduction="10000"/>
          </a:bodyPr>
          <a:lstStyle/>
          <a:p>
            <a:r>
              <a:rPr lang="en-US" dirty="0"/>
              <a:t>Most common architecture nowadays</a:t>
            </a:r>
          </a:p>
          <a:p>
            <a:r>
              <a:rPr lang="en-US" dirty="0"/>
              <a:t>Every machine has its own memory and disk</a:t>
            </a:r>
          </a:p>
          <a:p>
            <a:r>
              <a:rPr lang="en-US" dirty="0"/>
              <a:t>Many cheap machines (Commodity hardware)</a:t>
            </a:r>
          </a:p>
          <a:p>
            <a:r>
              <a:rPr lang="en-US" dirty="0"/>
              <a:t>Communication is done through high speed network and switches</a:t>
            </a:r>
          </a:p>
          <a:p>
            <a:r>
              <a:rPr lang="en-US" dirty="0"/>
              <a:t>Applications:</a:t>
            </a:r>
          </a:p>
          <a:p>
            <a:pPr lvl="1"/>
            <a:r>
              <a:rPr lang="en-US" dirty="0" err="1"/>
              <a:t>Tera</a:t>
            </a:r>
            <a:r>
              <a:rPr lang="en-US" dirty="0"/>
              <a:t> data database machines</a:t>
            </a:r>
          </a:p>
          <a:p>
            <a:pPr lvl="1"/>
            <a:r>
              <a:rPr lang="en-US" dirty="0"/>
              <a:t>Grace and Gamma research </a:t>
            </a:r>
          </a:p>
          <a:p>
            <a:pPr lvl="1">
              <a:buNone/>
            </a:pPr>
            <a:r>
              <a:rPr lang="en-US" dirty="0"/>
              <a:t>     prototypes</a:t>
            </a:r>
          </a:p>
        </p:txBody>
      </p:sp>
      <p:pic>
        <p:nvPicPr>
          <p:cNvPr id="148482" name="Picture 2"/>
          <p:cNvPicPr>
            <a:picLocks noChangeAspect="1" noChangeArrowheads="1"/>
          </p:cNvPicPr>
          <p:nvPr/>
        </p:nvPicPr>
        <p:blipFill>
          <a:blip r:embed="rId2"/>
          <a:srcRect/>
          <a:stretch>
            <a:fillRect/>
          </a:stretch>
        </p:blipFill>
        <p:spPr bwMode="auto">
          <a:xfrm>
            <a:off x="5257800" y="3810000"/>
            <a:ext cx="3886200" cy="2667000"/>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Multiple Representations</a:t>
            </a:r>
          </a:p>
        </p:txBody>
      </p:sp>
      <p:sp>
        <p:nvSpPr>
          <p:cNvPr id="72707" name="Footer Placeholder 2"/>
          <p:cNvSpPr>
            <a:spLocks noGrp="1"/>
          </p:cNvSpPr>
          <p:nvPr>
            <p:ph type="ftr" sz="quarter" idx="11"/>
          </p:nvPr>
        </p:nvSpPr>
        <p:spPr>
          <a:noFill/>
        </p:spPr>
        <p:txBody>
          <a:bodyPr/>
          <a:lstStyle/>
          <a:p>
            <a:r>
              <a:rPr lang="en-US"/>
              <a:t>Lecture 2</a:t>
            </a:r>
          </a:p>
        </p:txBody>
      </p:sp>
      <p:sp>
        <p:nvSpPr>
          <p:cNvPr id="72708" name="Slide Number Placeholder 3"/>
          <p:cNvSpPr>
            <a:spLocks noGrp="1"/>
          </p:cNvSpPr>
          <p:nvPr>
            <p:ph type="sldNum" sz="quarter" idx="12"/>
          </p:nvPr>
        </p:nvSpPr>
        <p:spPr>
          <a:noFill/>
        </p:spPr>
        <p:txBody>
          <a:bodyPr/>
          <a:lstStyle/>
          <a:p>
            <a:fld id="{89F6F54E-749C-4CDC-98EA-9E2D741A2E96}" type="slidenum">
              <a:rPr lang="en-US" altLang="en-US"/>
              <a:pPr/>
              <a:t>100</a:t>
            </a:fld>
            <a:endParaRPr lang="en-US" altLang="en-US"/>
          </a:p>
        </p:txBody>
      </p:sp>
      <p:pic>
        <p:nvPicPr>
          <p:cNvPr id="72709" name="Picture 4"/>
          <p:cNvPicPr>
            <a:picLocks noChangeAspect="1"/>
          </p:cNvPicPr>
          <p:nvPr/>
        </p:nvPicPr>
        <p:blipFill>
          <a:blip r:embed="rId2"/>
          <a:srcRect/>
          <a:stretch>
            <a:fillRect/>
          </a:stretch>
        </p:blipFill>
        <p:spPr bwMode="auto">
          <a:xfrm>
            <a:off x="2468563" y="1447800"/>
            <a:ext cx="4206875" cy="4741863"/>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a:t>Vector Model</a:t>
            </a:r>
          </a:p>
        </p:txBody>
      </p:sp>
      <p:sp>
        <p:nvSpPr>
          <p:cNvPr id="73731" name="Footer Placeholder 2"/>
          <p:cNvSpPr>
            <a:spLocks noGrp="1"/>
          </p:cNvSpPr>
          <p:nvPr>
            <p:ph type="ftr" sz="quarter" idx="11"/>
          </p:nvPr>
        </p:nvSpPr>
        <p:spPr>
          <a:noFill/>
        </p:spPr>
        <p:txBody>
          <a:bodyPr/>
          <a:lstStyle/>
          <a:p>
            <a:r>
              <a:rPr lang="en-US" altLang="en-US"/>
              <a:t>Lecture 2</a:t>
            </a:r>
          </a:p>
        </p:txBody>
      </p:sp>
      <p:sp>
        <p:nvSpPr>
          <p:cNvPr id="73732" name="Slide Number Placeholder 3"/>
          <p:cNvSpPr>
            <a:spLocks noGrp="1"/>
          </p:cNvSpPr>
          <p:nvPr>
            <p:ph type="sldNum" sz="quarter" idx="12"/>
          </p:nvPr>
        </p:nvSpPr>
        <p:spPr>
          <a:noFill/>
        </p:spPr>
        <p:txBody>
          <a:bodyPr/>
          <a:lstStyle/>
          <a:p>
            <a:fld id="{B55FAD73-4B3F-4AE4-88B6-ED42AF667F6A}" type="slidenum">
              <a:rPr lang="en-US" altLang="en-US"/>
              <a:pPr/>
              <a:t>101</a:t>
            </a:fld>
            <a:endParaRPr lang="en-US" altLang="en-US"/>
          </a:p>
        </p:txBody>
      </p:sp>
      <p:pic>
        <p:nvPicPr>
          <p:cNvPr id="73733" name="Picture 4"/>
          <p:cNvPicPr>
            <a:picLocks noChangeAspect="1"/>
          </p:cNvPicPr>
          <p:nvPr/>
        </p:nvPicPr>
        <p:blipFill>
          <a:blip r:embed="rId3"/>
          <a:srcRect/>
          <a:stretch>
            <a:fillRect/>
          </a:stretch>
        </p:blipFill>
        <p:spPr bwMode="auto">
          <a:xfrm>
            <a:off x="1828800" y="1758950"/>
            <a:ext cx="4975225" cy="4144963"/>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Single Part Features</a:t>
            </a:r>
          </a:p>
        </p:txBody>
      </p:sp>
      <p:sp>
        <p:nvSpPr>
          <p:cNvPr id="75779" name="Footer Placeholder 2"/>
          <p:cNvSpPr>
            <a:spLocks noGrp="1"/>
          </p:cNvSpPr>
          <p:nvPr>
            <p:ph type="ftr" sz="quarter" idx="11"/>
          </p:nvPr>
        </p:nvSpPr>
        <p:spPr>
          <a:noFill/>
        </p:spPr>
        <p:txBody>
          <a:bodyPr/>
          <a:lstStyle/>
          <a:p>
            <a:r>
              <a:rPr lang="en-US"/>
              <a:t>Lecture 2</a:t>
            </a:r>
          </a:p>
        </p:txBody>
      </p:sp>
      <p:sp>
        <p:nvSpPr>
          <p:cNvPr id="75780" name="Slide Number Placeholder 3"/>
          <p:cNvSpPr>
            <a:spLocks noGrp="1"/>
          </p:cNvSpPr>
          <p:nvPr>
            <p:ph type="sldNum" sz="quarter" idx="12"/>
          </p:nvPr>
        </p:nvSpPr>
        <p:spPr>
          <a:noFill/>
        </p:spPr>
        <p:txBody>
          <a:bodyPr/>
          <a:lstStyle/>
          <a:p>
            <a:fld id="{15D9E360-AC68-4DCF-9F7C-7CB1DC61C880}" type="slidenum">
              <a:rPr lang="en-US" altLang="en-US"/>
              <a:pPr/>
              <a:t>102</a:t>
            </a:fld>
            <a:endParaRPr lang="en-US" altLang="en-US"/>
          </a:p>
        </p:txBody>
      </p:sp>
      <p:pic>
        <p:nvPicPr>
          <p:cNvPr id="75781" name="Picture 4"/>
          <p:cNvPicPr>
            <a:picLocks noChangeAspect="1"/>
          </p:cNvPicPr>
          <p:nvPr/>
        </p:nvPicPr>
        <p:blipFill>
          <a:blip r:embed="rId2"/>
          <a:srcRect t="44566"/>
          <a:stretch>
            <a:fillRect/>
          </a:stretch>
        </p:blipFill>
        <p:spPr bwMode="auto">
          <a:xfrm>
            <a:off x="1828800" y="1600200"/>
            <a:ext cx="5257800" cy="4065588"/>
          </a:xfrm>
          <a:prstGeom prst="rect">
            <a:avLst/>
          </a:prstGeom>
          <a:noFill/>
          <a:ln w="9525">
            <a:noFill/>
            <a:miter lim="800000"/>
            <a:headEnd/>
            <a:tailEnd/>
          </a:ln>
        </p:spPr>
      </p:pic>
      <p:sp>
        <p:nvSpPr>
          <p:cNvPr id="75782" name="TextBox 5"/>
          <p:cNvSpPr txBox="1">
            <a:spLocks noChangeArrowheads="1"/>
          </p:cNvSpPr>
          <p:nvPr/>
        </p:nvSpPr>
        <p:spPr bwMode="auto">
          <a:xfrm>
            <a:off x="2286000" y="5181600"/>
            <a:ext cx="4267200" cy="381000"/>
          </a:xfrm>
          <a:prstGeom prst="rect">
            <a:avLst/>
          </a:prstGeom>
          <a:noFill/>
          <a:ln w="9525">
            <a:noFill/>
            <a:miter lim="800000"/>
            <a:headEnd/>
            <a:tailEnd/>
          </a:ln>
        </p:spPr>
        <p:txBody>
          <a:bodyPr>
            <a:spAutoFit/>
          </a:bodyPr>
          <a:lstStyle/>
          <a:p>
            <a:pPr algn="ctr"/>
            <a:r>
              <a:rPr lang="en-US"/>
              <a:t>1 to 1 Relationship</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a:t>Multipart Features</a:t>
            </a:r>
          </a:p>
        </p:txBody>
      </p:sp>
      <p:sp>
        <p:nvSpPr>
          <p:cNvPr id="76803" name="Footer Placeholder 2"/>
          <p:cNvSpPr>
            <a:spLocks noGrp="1"/>
          </p:cNvSpPr>
          <p:nvPr>
            <p:ph type="ftr" sz="quarter" idx="11"/>
          </p:nvPr>
        </p:nvSpPr>
        <p:spPr>
          <a:noFill/>
        </p:spPr>
        <p:txBody>
          <a:bodyPr/>
          <a:lstStyle/>
          <a:p>
            <a:r>
              <a:rPr lang="en-US" altLang="en-US"/>
              <a:t>Lecture 2</a:t>
            </a:r>
          </a:p>
        </p:txBody>
      </p:sp>
      <p:sp>
        <p:nvSpPr>
          <p:cNvPr id="76804" name="Slide Number Placeholder 3"/>
          <p:cNvSpPr>
            <a:spLocks noGrp="1"/>
          </p:cNvSpPr>
          <p:nvPr>
            <p:ph type="sldNum" sz="quarter" idx="12"/>
          </p:nvPr>
        </p:nvSpPr>
        <p:spPr>
          <a:noFill/>
        </p:spPr>
        <p:txBody>
          <a:bodyPr/>
          <a:lstStyle/>
          <a:p>
            <a:fld id="{A70950EE-E21D-4CDA-A3CE-ED6C4003AD35}" type="slidenum">
              <a:rPr lang="en-US" altLang="en-US"/>
              <a:pPr/>
              <a:t>103</a:t>
            </a:fld>
            <a:endParaRPr lang="en-US" altLang="en-US"/>
          </a:p>
        </p:txBody>
      </p:sp>
      <p:pic>
        <p:nvPicPr>
          <p:cNvPr id="76805" name="Picture 4"/>
          <p:cNvPicPr>
            <a:picLocks noChangeAspect="1"/>
          </p:cNvPicPr>
          <p:nvPr/>
        </p:nvPicPr>
        <p:blipFill>
          <a:blip r:embed="rId3"/>
          <a:srcRect b="55434"/>
          <a:stretch>
            <a:fillRect/>
          </a:stretch>
        </p:blipFill>
        <p:spPr bwMode="auto">
          <a:xfrm>
            <a:off x="1295400" y="1417638"/>
            <a:ext cx="6127750" cy="3810000"/>
          </a:xfrm>
          <a:prstGeom prst="rect">
            <a:avLst/>
          </a:prstGeom>
          <a:noFill/>
          <a:ln w="9525">
            <a:noFill/>
            <a:miter lim="800000"/>
            <a:headEnd/>
            <a:tailEnd/>
          </a:ln>
        </p:spPr>
      </p:pic>
      <p:sp>
        <p:nvSpPr>
          <p:cNvPr id="76806" name="TextBox 1"/>
          <p:cNvSpPr txBox="1">
            <a:spLocks noChangeArrowheads="1"/>
          </p:cNvSpPr>
          <p:nvPr/>
        </p:nvSpPr>
        <p:spPr bwMode="auto">
          <a:xfrm>
            <a:off x="2057400" y="5410200"/>
            <a:ext cx="4876800" cy="369888"/>
          </a:xfrm>
          <a:prstGeom prst="rect">
            <a:avLst/>
          </a:prstGeom>
          <a:noFill/>
          <a:ln w="9525">
            <a:noFill/>
            <a:miter lim="800000"/>
            <a:headEnd/>
            <a:tailEnd/>
          </a:ln>
        </p:spPr>
        <p:txBody>
          <a:bodyPr>
            <a:spAutoFit/>
          </a:bodyPr>
          <a:lstStyle/>
          <a:p>
            <a:pPr algn="ctr"/>
            <a:r>
              <a:rPr lang="en-US"/>
              <a:t>Many to 1 Relationship</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t>Multipart to Single-Part Problem</a:t>
            </a:r>
          </a:p>
        </p:txBody>
      </p:sp>
      <p:sp>
        <p:nvSpPr>
          <p:cNvPr id="78851" name="Footer Placeholder 2"/>
          <p:cNvSpPr>
            <a:spLocks noGrp="1"/>
          </p:cNvSpPr>
          <p:nvPr>
            <p:ph type="ftr" sz="quarter" idx="11"/>
          </p:nvPr>
        </p:nvSpPr>
        <p:spPr>
          <a:noFill/>
        </p:spPr>
        <p:txBody>
          <a:bodyPr/>
          <a:lstStyle/>
          <a:p>
            <a:r>
              <a:rPr lang="en-US" altLang="en-US"/>
              <a:t>Lecture 2</a:t>
            </a:r>
          </a:p>
        </p:txBody>
      </p:sp>
      <p:sp>
        <p:nvSpPr>
          <p:cNvPr id="78852" name="Slide Number Placeholder 3"/>
          <p:cNvSpPr>
            <a:spLocks noGrp="1"/>
          </p:cNvSpPr>
          <p:nvPr>
            <p:ph type="sldNum" sz="quarter" idx="12"/>
          </p:nvPr>
        </p:nvSpPr>
        <p:spPr>
          <a:noFill/>
        </p:spPr>
        <p:txBody>
          <a:bodyPr/>
          <a:lstStyle/>
          <a:p>
            <a:fld id="{AABA5F77-7FB0-40B4-9495-460B200C48D7}" type="slidenum">
              <a:rPr lang="en-US" altLang="en-US"/>
              <a:pPr/>
              <a:t>104</a:t>
            </a:fld>
            <a:endParaRPr lang="en-US" altLang="en-US"/>
          </a:p>
        </p:txBody>
      </p:sp>
      <p:pic>
        <p:nvPicPr>
          <p:cNvPr id="78853" name="Picture 4"/>
          <p:cNvPicPr>
            <a:picLocks noChangeAspect="1"/>
          </p:cNvPicPr>
          <p:nvPr/>
        </p:nvPicPr>
        <p:blipFill>
          <a:blip r:embed="rId3"/>
          <a:srcRect/>
          <a:stretch>
            <a:fillRect/>
          </a:stretch>
        </p:blipFill>
        <p:spPr bwMode="auto">
          <a:xfrm>
            <a:off x="152400" y="1600200"/>
            <a:ext cx="8686800" cy="352425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sldNum" sz="quarter" idx="12"/>
          </p:nvPr>
        </p:nvSpPr>
        <p:spPr>
          <a:noFill/>
        </p:spPr>
        <p:txBody>
          <a:bodyPr/>
          <a:lstStyle/>
          <a:p>
            <a:fld id="{D2187140-70C2-4B2B-8E05-8A7316788CC7}" type="slidenum">
              <a:rPr lang="en-US" altLang="en-US"/>
              <a:pPr/>
              <a:t>105</a:t>
            </a:fld>
            <a:endParaRPr lang="en-US" altLang="en-US"/>
          </a:p>
        </p:txBody>
      </p:sp>
      <p:sp>
        <p:nvSpPr>
          <p:cNvPr id="82947" name="Rectangle 2"/>
          <p:cNvSpPr>
            <a:spLocks noGrp="1" noChangeArrowheads="1"/>
          </p:cNvSpPr>
          <p:nvPr>
            <p:ph type="title"/>
          </p:nvPr>
        </p:nvSpPr>
        <p:spPr/>
        <p:txBody>
          <a:bodyPr/>
          <a:lstStyle/>
          <a:p>
            <a:r>
              <a:rPr lang="en-US" altLang="en-US"/>
              <a:t>Polygon Inclusions</a:t>
            </a:r>
          </a:p>
        </p:txBody>
      </p:sp>
      <p:sp>
        <p:nvSpPr>
          <p:cNvPr id="82948" name="Rectangle 3"/>
          <p:cNvSpPr>
            <a:spLocks noGrp="1" noChangeArrowheads="1"/>
          </p:cNvSpPr>
          <p:nvPr>
            <p:ph type="body" idx="1"/>
          </p:nvPr>
        </p:nvSpPr>
        <p:spPr/>
        <p:txBody>
          <a:bodyPr/>
          <a:lstStyle/>
          <a:p>
            <a:r>
              <a:rPr lang="en-US" altLang="en-US"/>
              <a:t>Areas in polygons that are part of the polygon, but different from the rest of the polygon: e.g.  Islands in a lake.</a:t>
            </a:r>
          </a:p>
          <a:p>
            <a:r>
              <a:rPr lang="en-US" altLang="en-US"/>
              <a:t>Solutions:</a:t>
            </a:r>
          </a:p>
          <a:p>
            <a:pPr lvl="1"/>
            <a:r>
              <a:rPr lang="en-US" altLang="en-US"/>
              <a:t>Create separate polygons for each inclusion.</a:t>
            </a:r>
          </a:p>
          <a:p>
            <a:pPr lvl="1"/>
            <a:r>
              <a:rPr lang="en-US" altLang="en-US"/>
              <a:t>Create an attribute column for coding inclusions. </a:t>
            </a:r>
          </a:p>
        </p:txBody>
      </p:sp>
      <p:sp>
        <p:nvSpPr>
          <p:cNvPr id="82949" name="Footer Placeholder 1"/>
          <p:cNvSpPr txBox="1">
            <a:spLocks noGrp="1"/>
          </p:cNvSpPr>
          <p:nvPr/>
        </p:nvSpPr>
        <p:spPr bwMode="auto">
          <a:xfrm>
            <a:off x="3124200" y="6245225"/>
            <a:ext cx="2895600" cy="476250"/>
          </a:xfrm>
          <a:prstGeom prst="rect">
            <a:avLst/>
          </a:prstGeom>
          <a:noFill/>
          <a:ln w="9525">
            <a:noFill/>
            <a:miter lim="800000"/>
            <a:headEnd/>
            <a:tailEnd/>
          </a:ln>
        </p:spPr>
        <p:txBody>
          <a:bodyPr/>
          <a:lstStyle/>
          <a:p>
            <a:pPr algn="ctr" eaLnBrk="1" hangingPunct="1"/>
            <a:r>
              <a:rPr lang="en-US" altLang="en-US" sz="1400"/>
              <a:t>Lecture 2</a:t>
            </a:r>
          </a:p>
        </p:txBody>
      </p:sp>
      <p:sp>
        <p:nvSpPr>
          <p:cNvPr id="82950" name="Footer Placeholder 1"/>
          <p:cNvSpPr>
            <a:spLocks noGrp="1"/>
          </p:cNvSpPr>
          <p:nvPr>
            <p:ph type="ftr" sz="quarter" idx="11"/>
          </p:nvPr>
        </p:nvSpPr>
        <p:spPr>
          <a:noFill/>
        </p:spPr>
        <p:txBody>
          <a:bodyPr/>
          <a:lstStyle/>
          <a:p>
            <a:r>
              <a:rPr lang="en-US" altLang="en-US"/>
              <a:t>Lecture 2</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t>Boundary Generalization</a:t>
            </a:r>
          </a:p>
        </p:txBody>
      </p:sp>
      <p:sp>
        <p:nvSpPr>
          <p:cNvPr id="84995" name="Content Placeholder 2"/>
          <p:cNvSpPr>
            <a:spLocks noGrp="1"/>
          </p:cNvSpPr>
          <p:nvPr>
            <p:ph idx="1"/>
          </p:nvPr>
        </p:nvSpPr>
        <p:spPr>
          <a:xfrm>
            <a:off x="457200" y="1600200"/>
            <a:ext cx="8229600" cy="1143000"/>
          </a:xfrm>
        </p:spPr>
        <p:txBody>
          <a:bodyPr/>
          <a:lstStyle/>
          <a:p>
            <a:r>
              <a:rPr lang="en-US"/>
              <a:t>The incomplete representation of boundary locations.</a:t>
            </a:r>
          </a:p>
        </p:txBody>
      </p:sp>
      <p:sp>
        <p:nvSpPr>
          <p:cNvPr id="84996" name="Footer Placeholder 3"/>
          <p:cNvSpPr>
            <a:spLocks noGrp="1"/>
          </p:cNvSpPr>
          <p:nvPr>
            <p:ph type="ftr" sz="quarter" idx="11"/>
          </p:nvPr>
        </p:nvSpPr>
        <p:spPr>
          <a:noFill/>
        </p:spPr>
        <p:txBody>
          <a:bodyPr/>
          <a:lstStyle/>
          <a:p>
            <a:r>
              <a:rPr lang="en-US"/>
              <a:t>Lecture 2</a:t>
            </a:r>
          </a:p>
        </p:txBody>
      </p:sp>
      <p:sp>
        <p:nvSpPr>
          <p:cNvPr id="84997" name="Slide Number Placeholder 4"/>
          <p:cNvSpPr>
            <a:spLocks noGrp="1"/>
          </p:cNvSpPr>
          <p:nvPr>
            <p:ph type="sldNum" sz="quarter" idx="12"/>
          </p:nvPr>
        </p:nvSpPr>
        <p:spPr>
          <a:noFill/>
        </p:spPr>
        <p:txBody>
          <a:bodyPr/>
          <a:lstStyle/>
          <a:p>
            <a:fld id="{952C3FAF-6C02-4EC1-BB60-E41276490DFE}" type="slidenum">
              <a:rPr lang="en-US" altLang="en-US"/>
              <a:pPr/>
              <a:t>106</a:t>
            </a:fld>
            <a:endParaRPr lang="en-US" altLang="en-US"/>
          </a:p>
        </p:txBody>
      </p:sp>
      <p:pic>
        <p:nvPicPr>
          <p:cNvPr id="84998" name="Picture 6"/>
          <p:cNvPicPr>
            <a:picLocks noChangeAspect="1"/>
          </p:cNvPicPr>
          <p:nvPr/>
        </p:nvPicPr>
        <p:blipFill>
          <a:blip r:embed="rId2"/>
          <a:srcRect/>
          <a:stretch>
            <a:fillRect/>
          </a:stretch>
        </p:blipFill>
        <p:spPr bwMode="auto">
          <a:xfrm>
            <a:off x="2895600" y="2743200"/>
            <a:ext cx="2876550" cy="2876550"/>
          </a:xfrm>
          <a:prstGeom prst="rect">
            <a:avLst/>
          </a:prstGeom>
          <a:noFill/>
          <a:ln w="9525">
            <a:noFill/>
            <a:miter lim="800000"/>
            <a:headEnd/>
            <a:tailEnd/>
          </a:ln>
        </p:spPr>
      </p:pic>
      <p:sp>
        <p:nvSpPr>
          <p:cNvPr id="84999" name="TextBox 7"/>
          <p:cNvSpPr txBox="1">
            <a:spLocks noChangeArrowheads="1"/>
          </p:cNvSpPr>
          <p:nvPr/>
        </p:nvSpPr>
        <p:spPr bwMode="auto">
          <a:xfrm>
            <a:off x="1828800" y="5838825"/>
            <a:ext cx="4724400" cy="277813"/>
          </a:xfrm>
          <a:prstGeom prst="rect">
            <a:avLst/>
          </a:prstGeom>
          <a:noFill/>
          <a:ln w="9525">
            <a:noFill/>
            <a:miter lim="800000"/>
            <a:headEnd/>
            <a:tailEnd/>
          </a:ln>
        </p:spPr>
        <p:txBody>
          <a:bodyPr>
            <a:spAutoFit/>
          </a:bodyPr>
          <a:lstStyle/>
          <a:p>
            <a:pPr algn="ctr"/>
            <a:r>
              <a:rPr lang="en-US" sz="1200"/>
              <a:t>http://www.i95exitguide.com/side-trips/the-maine-coastline/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a:spLocks noGrp="1" noChangeArrowheads="1"/>
          </p:cNvSpPr>
          <p:nvPr>
            <p:ph type="sldNum" sz="quarter" idx="12"/>
          </p:nvPr>
        </p:nvSpPr>
        <p:spPr>
          <a:noFill/>
        </p:spPr>
        <p:txBody>
          <a:bodyPr/>
          <a:lstStyle/>
          <a:p>
            <a:fld id="{9F14105B-DAF5-474A-BFFA-4DBA70B28AC7}" type="slidenum">
              <a:rPr lang="en-US" altLang="en-US"/>
              <a:pPr/>
              <a:t>107</a:t>
            </a:fld>
            <a:endParaRPr lang="en-US" altLang="en-US"/>
          </a:p>
        </p:txBody>
      </p:sp>
      <p:sp>
        <p:nvSpPr>
          <p:cNvPr id="86019" name="Text Box 2"/>
          <p:cNvSpPr txBox="1">
            <a:spLocks noChangeArrowheads="1"/>
          </p:cNvSpPr>
          <p:nvPr/>
        </p:nvSpPr>
        <p:spPr bwMode="auto">
          <a:xfrm>
            <a:off x="2819400" y="381000"/>
            <a:ext cx="3511550" cy="641350"/>
          </a:xfrm>
          <a:prstGeom prst="rect">
            <a:avLst/>
          </a:prstGeom>
          <a:noFill/>
          <a:ln w="9525">
            <a:noFill/>
            <a:miter lim="800000"/>
            <a:headEnd/>
            <a:tailEnd/>
          </a:ln>
        </p:spPr>
        <p:txBody>
          <a:bodyPr wrap="none">
            <a:spAutoFit/>
          </a:bodyPr>
          <a:lstStyle/>
          <a:p>
            <a:r>
              <a:rPr lang="en-US" altLang="en-US" sz="3600"/>
              <a:t>Vector Topology</a:t>
            </a:r>
          </a:p>
        </p:txBody>
      </p:sp>
      <p:sp>
        <p:nvSpPr>
          <p:cNvPr id="86020" name="Text Box 3"/>
          <p:cNvSpPr txBox="1">
            <a:spLocks noChangeArrowheads="1"/>
          </p:cNvSpPr>
          <p:nvPr/>
        </p:nvSpPr>
        <p:spPr bwMode="auto">
          <a:xfrm>
            <a:off x="304800" y="1143000"/>
            <a:ext cx="8547100" cy="1187450"/>
          </a:xfrm>
          <a:prstGeom prst="rect">
            <a:avLst/>
          </a:prstGeom>
          <a:noFill/>
          <a:ln w="9525">
            <a:noFill/>
            <a:miter lim="800000"/>
            <a:headEnd/>
            <a:tailEnd/>
          </a:ln>
        </p:spPr>
        <p:txBody>
          <a:bodyPr wrap="none">
            <a:spAutoFit/>
          </a:bodyPr>
          <a:lstStyle/>
          <a:p>
            <a:r>
              <a:rPr lang="en-US" altLang="en-US" sz="2400">
                <a:solidFill>
                  <a:schemeClr val="hlink"/>
                </a:solidFill>
              </a:rPr>
              <a:t>Topology</a:t>
            </a:r>
            <a:r>
              <a:rPr lang="en-US" altLang="en-US" sz="2400"/>
              <a:t> – geometric properties that to not change</a:t>
            </a:r>
          </a:p>
          <a:p>
            <a:r>
              <a:rPr lang="en-US" altLang="en-US" sz="2400"/>
              <a:t>                   with shape: Adjacency, Connectivity, Containment</a:t>
            </a:r>
          </a:p>
          <a:p>
            <a:endParaRPr lang="en-US" altLang="en-US" sz="2400"/>
          </a:p>
        </p:txBody>
      </p:sp>
      <p:pic>
        <p:nvPicPr>
          <p:cNvPr id="86021" name="Picture 4" descr="topology_warp"/>
          <p:cNvPicPr>
            <a:picLocks noChangeAspect="1" noChangeArrowheads="1"/>
          </p:cNvPicPr>
          <p:nvPr/>
        </p:nvPicPr>
        <p:blipFill>
          <a:blip r:embed="rId3"/>
          <a:srcRect/>
          <a:stretch>
            <a:fillRect/>
          </a:stretch>
        </p:blipFill>
        <p:spPr bwMode="auto">
          <a:xfrm>
            <a:off x="6350" y="2357438"/>
            <a:ext cx="9144000" cy="4189412"/>
          </a:xfrm>
          <a:prstGeom prst="rect">
            <a:avLst/>
          </a:prstGeom>
          <a:noFill/>
          <a:ln w="9525">
            <a:noFill/>
            <a:miter lim="800000"/>
            <a:headEnd/>
            <a:tailEnd/>
          </a:ln>
        </p:spPr>
      </p:pic>
      <p:sp>
        <p:nvSpPr>
          <p:cNvPr id="86022" name="Line 5"/>
          <p:cNvSpPr>
            <a:spLocks noChangeShapeType="1"/>
          </p:cNvSpPr>
          <p:nvPr/>
        </p:nvSpPr>
        <p:spPr bwMode="auto">
          <a:xfrm>
            <a:off x="228600" y="3276600"/>
            <a:ext cx="1371600" cy="3352800"/>
          </a:xfrm>
          <a:prstGeom prst="line">
            <a:avLst/>
          </a:prstGeom>
          <a:noFill/>
          <a:ln w="19050">
            <a:solidFill>
              <a:schemeClr val="tx1"/>
            </a:solidFill>
            <a:round/>
            <a:headEnd/>
            <a:tailEnd/>
          </a:ln>
        </p:spPr>
        <p:txBody>
          <a:bodyPr/>
          <a:lstStyle/>
          <a:p>
            <a:endParaRPr lang="en-US"/>
          </a:p>
        </p:txBody>
      </p:sp>
      <p:sp>
        <p:nvSpPr>
          <p:cNvPr id="86023" name="Footer Placeholder 1"/>
          <p:cNvSpPr>
            <a:spLocks noGrp="1"/>
          </p:cNvSpPr>
          <p:nvPr>
            <p:ph type="ftr" sz="quarter" idx="11"/>
          </p:nvPr>
        </p:nvSpPr>
        <p:spPr>
          <a:noFill/>
        </p:spPr>
        <p:txBody>
          <a:bodyPr/>
          <a:lstStyle/>
          <a:p>
            <a:r>
              <a:rPr lang="en-US" altLang="en-US"/>
              <a:t>Lecture 2</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sldNum" sz="quarter" idx="12"/>
          </p:nvPr>
        </p:nvSpPr>
        <p:spPr>
          <a:noFill/>
        </p:spPr>
        <p:txBody>
          <a:bodyPr/>
          <a:lstStyle/>
          <a:p>
            <a:fld id="{E55C930E-B0A4-403F-8607-2BFFB1534761}" type="slidenum">
              <a:rPr lang="en-US" altLang="en-US"/>
              <a:pPr/>
              <a:t>108</a:t>
            </a:fld>
            <a:endParaRPr lang="en-US" altLang="en-US"/>
          </a:p>
        </p:txBody>
      </p:sp>
      <p:graphicFrame>
        <p:nvGraphicFramePr>
          <p:cNvPr id="90115" name="Object 2"/>
          <p:cNvGraphicFramePr>
            <a:graphicFrameLocks noChangeAspect="1"/>
          </p:cNvGraphicFramePr>
          <p:nvPr/>
        </p:nvGraphicFramePr>
        <p:xfrm>
          <a:off x="762000" y="893763"/>
          <a:ext cx="7551738" cy="5659437"/>
        </p:xfrm>
        <a:graphic>
          <a:graphicData uri="http://schemas.openxmlformats.org/presentationml/2006/ole">
            <mc:AlternateContent xmlns:mc="http://schemas.openxmlformats.org/markup-compatibility/2006">
              <mc:Choice xmlns:v="urn:schemas-microsoft-com:vml" Requires="v">
                <p:oleObj spid="_x0000_s9218" name="Document" r:id="rId3" imgW="7726680" imgH="5794248" progId="Word.Document.8">
                  <p:embed/>
                </p:oleObj>
              </mc:Choice>
              <mc:Fallback>
                <p:oleObj name="Document" r:id="rId3" imgW="7726680" imgH="5794248"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93763"/>
                        <a:ext cx="7551738" cy="565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16" name="Text Box 3"/>
          <p:cNvSpPr txBox="1">
            <a:spLocks noChangeArrowheads="1"/>
          </p:cNvSpPr>
          <p:nvPr/>
        </p:nvSpPr>
        <p:spPr bwMode="auto">
          <a:xfrm>
            <a:off x="304800" y="128588"/>
            <a:ext cx="5910263" cy="579437"/>
          </a:xfrm>
          <a:prstGeom prst="rect">
            <a:avLst/>
          </a:prstGeom>
          <a:noFill/>
          <a:ln w="9525">
            <a:noFill/>
            <a:miter lim="800000"/>
            <a:headEnd/>
            <a:tailEnd/>
          </a:ln>
        </p:spPr>
        <p:txBody>
          <a:bodyPr wrap="none">
            <a:spAutoFit/>
          </a:bodyPr>
          <a:lstStyle/>
          <a:p>
            <a:r>
              <a:rPr lang="en-US" altLang="en-US" sz="3200"/>
              <a:t>Three Types of Vector Features</a:t>
            </a:r>
          </a:p>
        </p:txBody>
      </p:sp>
      <p:sp>
        <p:nvSpPr>
          <p:cNvPr id="90117" name="Footer Placeholder 1"/>
          <p:cNvSpPr txBox="1">
            <a:spLocks noGrp="1"/>
          </p:cNvSpPr>
          <p:nvPr/>
        </p:nvSpPr>
        <p:spPr bwMode="auto">
          <a:xfrm>
            <a:off x="3124200" y="6457950"/>
            <a:ext cx="2895600" cy="476250"/>
          </a:xfrm>
          <a:prstGeom prst="rect">
            <a:avLst/>
          </a:prstGeom>
          <a:noFill/>
          <a:ln w="9525">
            <a:noFill/>
            <a:miter lim="800000"/>
            <a:headEnd/>
            <a:tailEnd/>
          </a:ln>
        </p:spPr>
        <p:txBody>
          <a:bodyPr/>
          <a:lstStyle/>
          <a:p>
            <a:pPr algn="ctr" eaLnBrk="1" hangingPunct="1"/>
            <a:r>
              <a:rPr lang="en-US" altLang="en-US" sz="1400"/>
              <a:t>Lecture 2</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a:spLocks noGrp="1" noChangeArrowheads="1"/>
          </p:cNvSpPr>
          <p:nvPr>
            <p:ph type="sldNum" sz="quarter" idx="12"/>
          </p:nvPr>
        </p:nvSpPr>
        <p:spPr>
          <a:noFill/>
        </p:spPr>
        <p:txBody>
          <a:bodyPr/>
          <a:lstStyle/>
          <a:p>
            <a:fld id="{B2C05FE2-0481-4DB5-80CD-359A8C7FEFC0}" type="slidenum">
              <a:rPr lang="en-US" altLang="en-US"/>
              <a:pPr/>
              <a:t>109</a:t>
            </a:fld>
            <a:endParaRPr lang="en-US" altLang="en-US"/>
          </a:p>
        </p:txBody>
      </p:sp>
      <p:sp>
        <p:nvSpPr>
          <p:cNvPr id="92163" name="Rectangle 2"/>
          <p:cNvSpPr>
            <a:spLocks noGrp="1" noChangeArrowheads="1"/>
          </p:cNvSpPr>
          <p:nvPr>
            <p:ph type="title"/>
          </p:nvPr>
        </p:nvSpPr>
        <p:spPr/>
        <p:txBody>
          <a:bodyPr/>
          <a:lstStyle/>
          <a:p>
            <a:r>
              <a:rPr lang="en-US" altLang="en-US"/>
              <a:t>Advantages of Topology</a:t>
            </a:r>
          </a:p>
        </p:txBody>
      </p:sp>
      <p:sp>
        <p:nvSpPr>
          <p:cNvPr id="92164" name="Rectangle 3"/>
          <p:cNvSpPr>
            <a:spLocks noGrp="1" noChangeArrowheads="1"/>
          </p:cNvSpPr>
          <p:nvPr>
            <p:ph type="body" idx="1"/>
          </p:nvPr>
        </p:nvSpPr>
        <p:spPr>
          <a:xfrm>
            <a:off x="457200" y="1600200"/>
            <a:ext cx="7907338" cy="4525963"/>
          </a:xfrm>
        </p:spPr>
        <p:txBody>
          <a:bodyPr/>
          <a:lstStyle/>
          <a:p>
            <a:pPr lvl="1">
              <a:spcBef>
                <a:spcPct val="50000"/>
              </a:spcBef>
              <a:buClr>
                <a:schemeClr val="tx1"/>
              </a:buClr>
              <a:buFontTx/>
              <a:buChar char="•"/>
            </a:pPr>
            <a:r>
              <a:rPr kumimoji="1" lang="en-US" altLang="zh-CN" sz="2600">
                <a:ea typeface="仿宋_GB2312" pitchFamily="49" charset="-122"/>
              </a:rPr>
              <a:t>Maintain correct data spatial relationship (Find errors)</a:t>
            </a:r>
          </a:p>
          <a:p>
            <a:pPr lvl="1">
              <a:spcBef>
                <a:spcPct val="50000"/>
              </a:spcBef>
              <a:buClr>
                <a:schemeClr val="tx1"/>
              </a:buClr>
              <a:buFontTx/>
              <a:buChar char="•"/>
            </a:pPr>
            <a:r>
              <a:rPr kumimoji="1" lang="en-US" altLang="zh-CN" sz="2600">
                <a:ea typeface="仿宋_GB2312" pitchFamily="49" charset="-122"/>
              </a:rPr>
              <a:t>Efficient data storage (quickly process large data sets)</a:t>
            </a:r>
          </a:p>
          <a:p>
            <a:pPr lvl="1">
              <a:spcBef>
                <a:spcPct val="50000"/>
              </a:spcBef>
              <a:buClr>
                <a:schemeClr val="tx1"/>
              </a:buClr>
              <a:buFontTx/>
              <a:buChar char="•"/>
            </a:pPr>
            <a:r>
              <a:rPr kumimoji="1" lang="en-US" altLang="zh-CN" sz="2600">
                <a:ea typeface="仿宋_GB2312" pitchFamily="49" charset="-122"/>
              </a:rPr>
              <a:t>Facilitate spatial analysis (Network analysis, Adjacent area analysis, overlay analysis</a:t>
            </a:r>
          </a:p>
          <a:p>
            <a:pPr lvl="1" algn="ctr">
              <a:spcBef>
                <a:spcPct val="50000"/>
              </a:spcBef>
              <a:buClr>
                <a:srgbClr val="003399"/>
              </a:buClr>
              <a:buFont typeface="Wingdings" pitchFamily="2" charset="2"/>
              <a:buNone/>
            </a:pPr>
            <a:endParaRPr kumimoji="1" lang="en-US" altLang="zh-CN" sz="2600">
              <a:ea typeface="仿宋_GB2312" pitchFamily="49" charset="-122"/>
            </a:endParaRPr>
          </a:p>
          <a:p>
            <a:pPr>
              <a:buFontTx/>
              <a:buNone/>
            </a:pPr>
            <a:endParaRPr lang="en-US" altLang="en-US"/>
          </a:p>
        </p:txBody>
      </p:sp>
      <p:sp>
        <p:nvSpPr>
          <p:cNvPr id="92165" name="Footer Placeholder 1"/>
          <p:cNvSpPr txBox="1">
            <a:spLocks noGrp="1"/>
          </p:cNvSpPr>
          <p:nvPr/>
        </p:nvSpPr>
        <p:spPr bwMode="auto">
          <a:xfrm>
            <a:off x="3124200" y="6245225"/>
            <a:ext cx="2895600" cy="476250"/>
          </a:xfrm>
          <a:prstGeom prst="rect">
            <a:avLst/>
          </a:prstGeom>
          <a:noFill/>
          <a:ln w="9525">
            <a:noFill/>
            <a:miter lim="800000"/>
            <a:headEnd/>
            <a:tailEnd/>
          </a:ln>
        </p:spPr>
        <p:txBody>
          <a:bodyPr/>
          <a:lstStyle/>
          <a:p>
            <a:pPr algn="ctr" eaLnBrk="1" hangingPunct="1"/>
            <a:r>
              <a:rPr lang="en-US" altLang="en-US" sz="1400"/>
              <a:t>Lecture 2</a:t>
            </a:r>
          </a:p>
        </p:txBody>
      </p:sp>
      <p:sp>
        <p:nvSpPr>
          <p:cNvPr id="92166" name="Footer Placeholder 1"/>
          <p:cNvSpPr>
            <a:spLocks noGrp="1"/>
          </p:cNvSpPr>
          <p:nvPr>
            <p:ph type="ftr" sz="quarter" idx="11"/>
          </p:nvPr>
        </p:nvSpPr>
        <p:spPr>
          <a:noFill/>
        </p:spPr>
        <p:txBody>
          <a:bodyPr/>
          <a:lstStyle/>
          <a:p>
            <a:r>
              <a:rPr lang="en-US" altLang="en-US" dirty="0"/>
              <a:t>Lecture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Query Parallelism</a:t>
            </a:r>
          </a:p>
        </p:txBody>
      </p:sp>
      <p:sp>
        <p:nvSpPr>
          <p:cNvPr id="3" name="Content Placeholder 2"/>
          <p:cNvSpPr>
            <a:spLocks noGrp="1"/>
          </p:cNvSpPr>
          <p:nvPr>
            <p:ph idx="1"/>
          </p:nvPr>
        </p:nvSpPr>
        <p:spPr/>
        <p:txBody>
          <a:bodyPr/>
          <a:lstStyle/>
          <a:p>
            <a:endParaRPr lang="en-US"/>
          </a:p>
        </p:txBody>
      </p:sp>
      <p:pic>
        <p:nvPicPr>
          <p:cNvPr id="159747" name="Picture 3"/>
          <p:cNvPicPr>
            <a:picLocks noChangeAspect="1" noChangeArrowheads="1"/>
          </p:cNvPicPr>
          <p:nvPr/>
        </p:nvPicPr>
        <p:blipFill>
          <a:blip r:embed="rId2"/>
          <a:srcRect/>
          <a:stretch>
            <a:fillRect/>
          </a:stretch>
        </p:blipFill>
        <p:spPr bwMode="auto">
          <a:xfrm>
            <a:off x="533400" y="1600200"/>
            <a:ext cx="8229599" cy="4419600"/>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normAutofit fontScale="90000"/>
          </a:bodyPr>
          <a:lstStyle/>
          <a:p>
            <a:r>
              <a:rPr lang="en-US" altLang="en-US"/>
              <a:t>Vector Features, Tables &amp; Structures</a:t>
            </a:r>
          </a:p>
        </p:txBody>
      </p:sp>
      <p:sp>
        <p:nvSpPr>
          <p:cNvPr id="100355" name="Footer Placeholder 2"/>
          <p:cNvSpPr>
            <a:spLocks noGrp="1"/>
          </p:cNvSpPr>
          <p:nvPr>
            <p:ph type="ftr" sz="quarter" idx="11"/>
          </p:nvPr>
        </p:nvSpPr>
        <p:spPr>
          <a:noFill/>
        </p:spPr>
        <p:txBody>
          <a:bodyPr/>
          <a:lstStyle/>
          <a:p>
            <a:r>
              <a:rPr lang="en-US" altLang="en-US"/>
              <a:t>Lecture 2</a:t>
            </a:r>
          </a:p>
        </p:txBody>
      </p:sp>
      <p:sp>
        <p:nvSpPr>
          <p:cNvPr id="100356" name="Slide Number Placeholder 3"/>
          <p:cNvSpPr>
            <a:spLocks noGrp="1"/>
          </p:cNvSpPr>
          <p:nvPr>
            <p:ph type="sldNum" sz="quarter" idx="12"/>
          </p:nvPr>
        </p:nvSpPr>
        <p:spPr>
          <a:noFill/>
        </p:spPr>
        <p:txBody>
          <a:bodyPr/>
          <a:lstStyle/>
          <a:p>
            <a:fld id="{10A8FE68-23A7-4D0E-95FD-05F73511D810}" type="slidenum">
              <a:rPr lang="en-US" altLang="en-US"/>
              <a:pPr/>
              <a:t>110</a:t>
            </a:fld>
            <a:endParaRPr lang="en-US" altLang="en-US"/>
          </a:p>
        </p:txBody>
      </p:sp>
      <p:pic>
        <p:nvPicPr>
          <p:cNvPr id="100357" name="Picture 4"/>
          <p:cNvPicPr>
            <a:picLocks noChangeAspect="1"/>
          </p:cNvPicPr>
          <p:nvPr/>
        </p:nvPicPr>
        <p:blipFill>
          <a:blip r:embed="rId3"/>
          <a:srcRect/>
          <a:stretch>
            <a:fillRect/>
          </a:stretch>
        </p:blipFill>
        <p:spPr bwMode="auto">
          <a:xfrm>
            <a:off x="1676400" y="1600200"/>
            <a:ext cx="5819775" cy="438785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 on Spatial </a:t>
            </a:r>
          </a:p>
        </p:txBody>
      </p:sp>
      <p:sp>
        <p:nvSpPr>
          <p:cNvPr id="3" name="Rectangle 2"/>
          <p:cNvSpPr/>
          <p:nvPr/>
        </p:nvSpPr>
        <p:spPr>
          <a:xfrm>
            <a:off x="838200" y="1524000"/>
            <a:ext cx="7696199" cy="1938992"/>
          </a:xfrm>
          <a:prstGeom prst="rect">
            <a:avLst/>
          </a:prstGeom>
        </p:spPr>
        <p:txBody>
          <a:bodyPr wrap="square">
            <a:spAutoFit/>
          </a:bodyPr>
          <a:lstStyle/>
          <a:p>
            <a:r>
              <a:rPr lang="en-US" sz="6000" dirty="0"/>
              <a:t>https://www.oracle.com/in/database/spatial/</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Multimedia Database</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Database</a:t>
            </a:r>
          </a:p>
        </p:txBody>
      </p:sp>
      <p:sp>
        <p:nvSpPr>
          <p:cNvPr id="3" name="Content Placeholder 2"/>
          <p:cNvSpPr>
            <a:spLocks noGrp="1"/>
          </p:cNvSpPr>
          <p:nvPr>
            <p:ph idx="1"/>
          </p:nvPr>
        </p:nvSpPr>
        <p:spPr/>
        <p:txBody>
          <a:bodyPr>
            <a:normAutofit lnSpcReduction="10000"/>
          </a:bodyPr>
          <a:lstStyle/>
          <a:p>
            <a:r>
              <a:rPr lang="en-US" dirty="0"/>
              <a:t>A </a:t>
            </a:r>
            <a:r>
              <a:rPr lang="en-US" b="1" dirty="0"/>
              <a:t>Multimedia Database Management System</a:t>
            </a:r>
            <a:r>
              <a:rPr lang="en-US" dirty="0"/>
              <a:t> (</a:t>
            </a:r>
            <a:r>
              <a:rPr lang="en-US" b="1" dirty="0"/>
              <a:t>MMDBMS</a:t>
            </a:r>
            <a:r>
              <a:rPr lang="en-US" dirty="0"/>
              <a:t>) is a framework that manages different types of data potentially represented in a wide diversity of formats on a wide array of media sources. </a:t>
            </a:r>
          </a:p>
          <a:p>
            <a:r>
              <a:rPr lang="en-US" dirty="0"/>
              <a:t>It provides support for multimedia data types, and facilitate for creation, storage, access, query and control of a multimedia database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MM Database</a:t>
            </a:r>
          </a:p>
        </p:txBody>
      </p:sp>
      <p:sp>
        <p:nvSpPr>
          <p:cNvPr id="3" name="Content Placeholder 2"/>
          <p:cNvSpPr>
            <a:spLocks noGrp="1"/>
          </p:cNvSpPr>
          <p:nvPr>
            <p:ph idx="1"/>
          </p:nvPr>
        </p:nvSpPr>
        <p:spPr/>
        <p:txBody>
          <a:bodyPr/>
          <a:lstStyle/>
          <a:p>
            <a:r>
              <a:rPr lang="en-US" dirty="0"/>
              <a:t>Text</a:t>
            </a:r>
          </a:p>
          <a:p>
            <a:r>
              <a:rPr lang="en-US" dirty="0"/>
              <a:t>Images</a:t>
            </a:r>
          </a:p>
          <a:p>
            <a:r>
              <a:rPr lang="en-US" dirty="0"/>
              <a:t>Audio</a:t>
            </a:r>
          </a:p>
          <a:p>
            <a:r>
              <a:rPr lang="en-US" dirty="0"/>
              <a:t>Video</a:t>
            </a:r>
          </a:p>
          <a:p>
            <a:r>
              <a:rPr lang="en-US" dirty="0"/>
              <a:t>Animation</a:t>
            </a:r>
          </a:p>
          <a:p>
            <a:r>
              <a:rPr lang="en-US" dirty="0"/>
              <a:t>Graphic Objects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of MMDBMS</a:t>
            </a:r>
          </a:p>
        </p:txBody>
      </p:sp>
      <p:sp>
        <p:nvSpPr>
          <p:cNvPr id="3" name="Content Placeholder 2"/>
          <p:cNvSpPr>
            <a:spLocks noGrp="1"/>
          </p:cNvSpPr>
          <p:nvPr>
            <p:ph idx="1"/>
          </p:nvPr>
        </p:nvSpPr>
        <p:spPr/>
        <p:txBody>
          <a:bodyPr>
            <a:normAutofit fontScale="85000" lnSpcReduction="20000"/>
          </a:bodyPr>
          <a:lstStyle/>
          <a:p>
            <a:pPr fontAlgn="base"/>
            <a:r>
              <a:rPr lang="en-US" b="1" dirty="0"/>
              <a:t>Media data –</a:t>
            </a:r>
            <a:r>
              <a:rPr lang="en-US" dirty="0"/>
              <a:t> The actual data representing an object.</a:t>
            </a:r>
          </a:p>
          <a:p>
            <a:pPr fontAlgn="base"/>
            <a:r>
              <a:rPr lang="en-US" b="1" dirty="0"/>
              <a:t>Media format data –</a:t>
            </a:r>
            <a:r>
              <a:rPr lang="en-US" dirty="0"/>
              <a:t> Information such as sampling rate, resolution, encoding scheme etc. about the format of the media data after it goes through the acquisition, processing and encoding phase.</a:t>
            </a:r>
          </a:p>
          <a:p>
            <a:pPr fontAlgn="base"/>
            <a:r>
              <a:rPr lang="en-US" b="1" dirty="0"/>
              <a:t>Media keyword data –</a:t>
            </a:r>
            <a:r>
              <a:rPr lang="en-US" dirty="0"/>
              <a:t> Keywords description relating to the generation of data. It is also known as content descriptive data. Example: date, time and place of recording.</a:t>
            </a:r>
          </a:p>
          <a:p>
            <a:pPr fontAlgn="base"/>
            <a:r>
              <a:rPr lang="en-US" b="1" dirty="0"/>
              <a:t>Media feature data –</a:t>
            </a:r>
            <a:r>
              <a:rPr lang="en-US" dirty="0"/>
              <a:t> Content dependent data such as the distribution of colors, kinds of texture and different shapes present in data</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MM Database</a:t>
            </a:r>
          </a:p>
        </p:txBody>
      </p:sp>
      <p:sp>
        <p:nvSpPr>
          <p:cNvPr id="3" name="Content Placeholder 2"/>
          <p:cNvSpPr>
            <a:spLocks noGrp="1"/>
          </p:cNvSpPr>
          <p:nvPr>
            <p:ph idx="1"/>
          </p:nvPr>
        </p:nvSpPr>
        <p:spPr/>
        <p:txBody>
          <a:bodyPr/>
          <a:lstStyle/>
          <a:p>
            <a:r>
              <a:rPr lang="en-US" dirty="0"/>
              <a:t>Digital Libraries.</a:t>
            </a:r>
          </a:p>
          <a:p>
            <a:r>
              <a:rPr lang="en-US" dirty="0"/>
              <a:t>News-on-Demand.</a:t>
            </a:r>
          </a:p>
          <a:p>
            <a:r>
              <a:rPr lang="en-US" dirty="0"/>
              <a:t>Video-on-Demand.</a:t>
            </a:r>
          </a:p>
          <a:p>
            <a:r>
              <a:rPr lang="en-US" dirty="0"/>
              <a:t>Music database.</a:t>
            </a:r>
          </a:p>
          <a:p>
            <a:r>
              <a:rPr lang="en-US" dirty="0"/>
              <a:t>Geographic Information Systems (GIS)</a:t>
            </a:r>
          </a:p>
          <a:p>
            <a:r>
              <a:rPr lang="en-US" dirty="0"/>
              <a:t>Telemedicine.</a:t>
            </a:r>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t>What are Issues and challenges</a:t>
            </a:r>
            <a:br>
              <a:rPr lang="en-US" dirty="0"/>
            </a:br>
            <a:endParaRPr lang="en-US" dirty="0"/>
          </a:p>
        </p:txBody>
      </p:sp>
      <p:sp>
        <p:nvSpPr>
          <p:cNvPr id="4" name="Slide Number Placeholder 3"/>
          <p:cNvSpPr>
            <a:spLocks noGrp="1"/>
          </p:cNvSpPr>
          <p:nvPr>
            <p:ph type="sldNum" sz="quarter" idx="12"/>
          </p:nvPr>
        </p:nvSpPr>
        <p:spPr/>
        <p:txBody>
          <a:bodyPr/>
          <a:lstStyle/>
          <a:p>
            <a:pPr>
              <a:defRPr/>
            </a:pPr>
            <a:fld id="{E26CB397-6C2B-4E61-A9E1-3A41D06266AF}" type="slidenum">
              <a:rPr lang="zh-TW" altLang="en-US"/>
              <a:pPr>
                <a:defRPr/>
              </a:pPr>
              <a:t>117</a:t>
            </a:fld>
            <a:endParaRPr lang="zh-TW" altLang="en-US"/>
          </a:p>
        </p:txBody>
      </p:sp>
      <p:sp>
        <p:nvSpPr>
          <p:cNvPr id="5" name="Content Placeholder 4"/>
          <p:cNvSpPr>
            <a:spLocks noGrp="1"/>
          </p:cNvSpPr>
          <p:nvPr>
            <p:ph sz="quarter" idx="1"/>
          </p:nvPr>
        </p:nvSpPr>
        <p:spPr/>
        <p:txBody>
          <a:bodyPr>
            <a:normAutofit lnSpcReduction="10000"/>
          </a:bodyPr>
          <a:lstStyle/>
          <a:p>
            <a:pPr marL="274320" indent="-274320" fontAlgn="auto">
              <a:spcBef>
                <a:spcPts val="580"/>
              </a:spcBef>
              <a:spcAft>
                <a:spcPts val="0"/>
              </a:spcAft>
              <a:buFont typeface="Wingdings 2"/>
              <a:buChar char=""/>
              <a:defRPr/>
            </a:pPr>
            <a:r>
              <a:rPr lang="en-US" dirty="0"/>
              <a:t>Multimedia data consists of a variety of media formats or file representations including TIFF, BMP, PPT, IVUE, FPX, JPEG, MPEG, AVI, MID, WAV, DOC, GIF, EPS, PNG, etc. </a:t>
            </a:r>
          </a:p>
          <a:p>
            <a:pPr marL="274320" indent="-274320" fontAlgn="auto">
              <a:spcBef>
                <a:spcPts val="580"/>
              </a:spcBef>
              <a:spcAft>
                <a:spcPts val="0"/>
              </a:spcAft>
              <a:buFont typeface="Wingdings 2"/>
              <a:buChar char=""/>
              <a:defRPr/>
            </a:pPr>
            <a:r>
              <a:rPr lang="en-US" dirty="0"/>
              <a:t>Usually, the data size of multimedia is large such as video; therefore, multimedia data often require a large storage.</a:t>
            </a:r>
          </a:p>
          <a:p>
            <a:pPr marL="274320" indent="-274320" fontAlgn="auto">
              <a:spcBef>
                <a:spcPts val="580"/>
              </a:spcBef>
              <a:spcAft>
                <a:spcPts val="0"/>
              </a:spcAft>
              <a:buFont typeface="Wingdings 2"/>
              <a:buChar char=""/>
              <a:defRPr/>
            </a:pPr>
            <a:r>
              <a:rPr lang="en-US" dirty="0"/>
              <a:t>Multimedia database consume a lot of processing time, as well as bandwidth.</a:t>
            </a:r>
          </a:p>
          <a:p>
            <a:pPr marL="274320" indent="-274320" fontAlgn="auto">
              <a:spcBef>
                <a:spcPts val="580"/>
              </a:spcBef>
              <a:spcAft>
                <a:spcPts val="0"/>
              </a:spcAft>
              <a:buFont typeface="Wingdings 2"/>
              <a:buChar char=""/>
              <a:defRPr/>
            </a:pP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457200"/>
            <a:ext cx="7772400" cy="914400"/>
          </a:xfrm>
        </p:spPr>
        <p:txBody>
          <a:bodyPr/>
          <a:lstStyle/>
          <a:p>
            <a:pPr algn="ctr"/>
            <a:endParaRPr lang="en-US" altLang="zh-TW" sz="2000"/>
          </a:p>
        </p:txBody>
      </p:sp>
      <p:sp>
        <p:nvSpPr>
          <p:cNvPr id="10243"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860BE21A-9437-4859-B171-F4AA08D54CE7}" type="slidenum">
              <a:rPr lang="zh-TW" altLang="en-US"/>
              <a:pPr>
                <a:defRPr/>
              </a:pPr>
              <a:t>118</a:t>
            </a:fld>
            <a:endParaRPr lang="zh-TW" altLang="en-US"/>
          </a:p>
        </p:txBody>
      </p:sp>
      <p:sp>
        <p:nvSpPr>
          <p:cNvPr id="10245" name="Rectangle 3"/>
          <p:cNvSpPr>
            <a:spLocks noGrp="1" noChangeArrowheads="1"/>
          </p:cNvSpPr>
          <p:nvPr>
            <p:ph sz="quarter" idx="1"/>
          </p:nvPr>
        </p:nvSpPr>
        <p:spPr>
          <a:xfrm>
            <a:off x="457200" y="1600200"/>
            <a:ext cx="8382000" cy="4495800"/>
          </a:xfrm>
        </p:spPr>
        <p:txBody>
          <a:bodyPr/>
          <a:lstStyle/>
          <a:p>
            <a:r>
              <a:rPr lang="en-US" altLang="zh-TW" sz="2200"/>
              <a:t>Like the traditional DBMS, MM-DBMS should address requirements:</a:t>
            </a:r>
            <a:endParaRPr lang="en-US" altLang="zh-TW" sz="2000"/>
          </a:p>
          <a:p>
            <a:pPr lvl="1"/>
            <a:r>
              <a:rPr lang="en-US" altLang="zh-TW" sz="2200" i="1"/>
              <a:t>Integration</a:t>
            </a:r>
            <a:endParaRPr lang="en-US" altLang="zh-TW" sz="2200"/>
          </a:p>
          <a:p>
            <a:pPr lvl="2"/>
            <a:r>
              <a:rPr lang="en-US" altLang="zh-TW" sz="2200"/>
              <a:t>Data items do not need to be duplicated for different programs</a:t>
            </a:r>
          </a:p>
          <a:p>
            <a:pPr lvl="1"/>
            <a:r>
              <a:rPr lang="en-US" altLang="zh-TW" sz="2200" i="1"/>
              <a:t>Data independence</a:t>
            </a:r>
            <a:endParaRPr lang="en-US" altLang="zh-TW" sz="2200"/>
          </a:p>
          <a:p>
            <a:pPr lvl="2"/>
            <a:r>
              <a:rPr lang="en-US" altLang="zh-TW" sz="2200"/>
              <a:t>Separate the database and the management from the application programs</a:t>
            </a:r>
          </a:p>
          <a:p>
            <a:pPr lvl="1"/>
            <a:r>
              <a:rPr lang="en-US" altLang="zh-TW" sz="2200" i="1"/>
              <a:t>Concurrency control</a:t>
            </a:r>
            <a:endParaRPr lang="en-US" altLang="zh-TW" sz="2200"/>
          </a:p>
          <a:p>
            <a:pPr lvl="2"/>
            <a:r>
              <a:rPr lang="en-US" altLang="zh-TW" sz="2200"/>
              <a:t>allows concurrent transactions</a:t>
            </a:r>
            <a:endParaRPr lang="en-US" altLang="zh-TW"/>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457200"/>
            <a:ext cx="7772400" cy="838200"/>
          </a:xfrm>
        </p:spPr>
        <p:txBody>
          <a:bodyPr>
            <a:normAutofit/>
          </a:bodyPr>
          <a:lstStyle/>
          <a:p>
            <a:pPr fontAlgn="auto">
              <a:spcAft>
                <a:spcPts val="0"/>
              </a:spcAft>
              <a:defRPr/>
            </a:pPr>
            <a:r>
              <a:rPr lang="en-US" altLang="zh-TW" sz="3200" b="1">
                <a:effectLst>
                  <a:outerShdw blurRad="38100" dist="38100" dir="2700000" algn="tl">
                    <a:srgbClr val="FFFFFF"/>
                  </a:outerShdw>
                </a:effectLst>
              </a:rPr>
              <a:t>Requirements of Multimedia DBMS</a:t>
            </a:r>
            <a:endParaRPr lang="en-US" altLang="zh-TW" sz="3200"/>
          </a:p>
        </p:txBody>
      </p:sp>
      <p:sp>
        <p:nvSpPr>
          <p:cNvPr id="11267"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6D08F67A-B71F-40FC-A2FE-4641B222C0F8}" type="slidenum">
              <a:rPr lang="zh-TW" altLang="en-US"/>
              <a:pPr>
                <a:defRPr/>
              </a:pPr>
              <a:t>119</a:t>
            </a:fld>
            <a:endParaRPr lang="zh-TW" altLang="en-US"/>
          </a:p>
        </p:txBody>
      </p:sp>
      <p:sp>
        <p:nvSpPr>
          <p:cNvPr id="11269" name="Rectangle 3"/>
          <p:cNvSpPr>
            <a:spLocks noGrp="1" noChangeArrowheads="1"/>
          </p:cNvSpPr>
          <p:nvPr>
            <p:ph sz="quarter" idx="1"/>
          </p:nvPr>
        </p:nvSpPr>
        <p:spPr>
          <a:xfrm>
            <a:off x="685800" y="1524000"/>
            <a:ext cx="7772400" cy="4572000"/>
          </a:xfrm>
        </p:spPr>
        <p:txBody>
          <a:bodyPr>
            <a:normAutofit lnSpcReduction="10000"/>
          </a:bodyPr>
          <a:lstStyle/>
          <a:p>
            <a:pPr lvl="1"/>
            <a:r>
              <a:rPr lang="en-US" altLang="zh-TW" sz="2200" i="1"/>
              <a:t>Persistence</a:t>
            </a:r>
            <a:endParaRPr lang="en-US" altLang="zh-TW" sz="2200"/>
          </a:p>
          <a:p>
            <a:pPr lvl="2"/>
            <a:r>
              <a:rPr lang="en-US" altLang="zh-TW" sz="2200"/>
              <a:t>Data objects can be saved and re-used by different transactions and program invocations</a:t>
            </a:r>
          </a:p>
          <a:p>
            <a:pPr lvl="1"/>
            <a:r>
              <a:rPr lang="en-US" altLang="zh-TW" sz="2200" i="1"/>
              <a:t>Privacy</a:t>
            </a:r>
            <a:endParaRPr lang="en-US" altLang="zh-TW" sz="2200"/>
          </a:p>
          <a:p>
            <a:pPr lvl="2"/>
            <a:r>
              <a:rPr lang="en-US" altLang="zh-TW" sz="2200"/>
              <a:t>Access and authorization control</a:t>
            </a:r>
          </a:p>
          <a:p>
            <a:pPr lvl="1"/>
            <a:r>
              <a:rPr lang="en-US" altLang="zh-TW" sz="2200" i="1"/>
              <a:t>Integrity control</a:t>
            </a:r>
            <a:endParaRPr lang="en-US" altLang="zh-TW" sz="2200"/>
          </a:p>
          <a:p>
            <a:pPr lvl="2"/>
            <a:r>
              <a:rPr lang="en-US" altLang="zh-TW" sz="2200"/>
              <a:t>Ensures database consistency between transactions</a:t>
            </a:r>
          </a:p>
          <a:p>
            <a:pPr lvl="1"/>
            <a:r>
              <a:rPr lang="en-US" altLang="zh-TW" sz="2200" i="1"/>
              <a:t>Recovery</a:t>
            </a:r>
            <a:endParaRPr lang="en-US" altLang="zh-TW" sz="2200"/>
          </a:p>
          <a:p>
            <a:pPr lvl="2"/>
            <a:r>
              <a:rPr lang="en-US" altLang="zh-TW" sz="2200"/>
              <a:t>Failures of transactions should not affect the persistent data storage</a:t>
            </a:r>
          </a:p>
          <a:p>
            <a:pPr lvl="1"/>
            <a:r>
              <a:rPr lang="en-US" altLang="zh-TW" sz="2200" i="1"/>
              <a:t>Query support</a:t>
            </a:r>
            <a:endParaRPr lang="en-US" altLang="zh-TW" sz="2200"/>
          </a:p>
          <a:p>
            <a:pPr lvl="2"/>
            <a:r>
              <a:rPr lang="en-US" altLang="zh-TW" sz="2200"/>
              <a:t>Allows easy querying of multimedia data</a:t>
            </a:r>
            <a:endParaRPr lang="en-US" altLang="zh-TW"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 Query Parallelism</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457200"/>
            <a:ext cx="7772400" cy="609600"/>
          </a:xfrm>
        </p:spPr>
        <p:txBody>
          <a:bodyPr>
            <a:normAutofit/>
          </a:bodyPr>
          <a:lstStyle/>
          <a:p>
            <a:pPr fontAlgn="auto">
              <a:spcAft>
                <a:spcPts val="0"/>
              </a:spcAft>
              <a:defRPr/>
            </a:pPr>
            <a:r>
              <a:rPr lang="en-US" altLang="zh-TW" sz="3200" b="1">
                <a:effectLst>
                  <a:outerShdw blurRad="38100" dist="38100" dir="2700000" algn="tl">
                    <a:srgbClr val="FFFFFF"/>
                  </a:outerShdw>
                </a:effectLst>
              </a:rPr>
              <a:t>Requirements of Multimedia DBMS (cont.)</a:t>
            </a:r>
            <a:endParaRPr lang="en-US" altLang="zh-TW" sz="3200"/>
          </a:p>
        </p:txBody>
      </p:sp>
      <p:sp>
        <p:nvSpPr>
          <p:cNvPr id="12291"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819D9E4C-5E18-4DA8-8D6B-FE5FE7BDBF16}" type="slidenum">
              <a:rPr lang="zh-TW" altLang="en-US"/>
              <a:pPr>
                <a:defRPr/>
              </a:pPr>
              <a:t>120</a:t>
            </a:fld>
            <a:endParaRPr lang="zh-TW" altLang="en-US"/>
          </a:p>
        </p:txBody>
      </p:sp>
      <p:sp>
        <p:nvSpPr>
          <p:cNvPr id="8195" name="Rectangle 3"/>
          <p:cNvSpPr>
            <a:spLocks noGrp="1" noChangeArrowheads="1"/>
          </p:cNvSpPr>
          <p:nvPr>
            <p:ph sz="quarter" idx="1"/>
          </p:nvPr>
        </p:nvSpPr>
        <p:spPr>
          <a:xfrm>
            <a:off x="685800" y="1295400"/>
            <a:ext cx="8153400" cy="4800600"/>
          </a:xfrm>
        </p:spPr>
        <p:txBody>
          <a:bodyPr>
            <a:normAutofit lnSpcReduction="10000"/>
          </a:bodyPr>
          <a:lstStyle/>
          <a:p>
            <a:pPr marL="274320" indent="-274320" fontAlgn="auto">
              <a:spcBef>
                <a:spcPct val="50000"/>
              </a:spcBef>
              <a:spcAft>
                <a:spcPts val="0"/>
              </a:spcAft>
              <a:buFont typeface="Wingdings 2"/>
              <a:buChar char=""/>
              <a:defRPr/>
            </a:pPr>
            <a:r>
              <a:rPr lang="en-US" altLang="zh-TW" sz="2400" dirty="0"/>
              <a:t>In addition, an MM-DBMS should:</a:t>
            </a:r>
          </a:p>
          <a:p>
            <a:pPr marL="548640" lvl="1" fontAlgn="auto">
              <a:spcBef>
                <a:spcPts val="370"/>
              </a:spcBef>
              <a:spcAft>
                <a:spcPts val="0"/>
              </a:spcAft>
              <a:buFont typeface="Wingdings 2"/>
              <a:buChar char=""/>
              <a:defRPr/>
            </a:pPr>
            <a:r>
              <a:rPr lang="en-US" altLang="zh-TW" sz="2000" dirty="0"/>
              <a:t>have the ability to uniformly </a:t>
            </a:r>
            <a:r>
              <a:rPr lang="en-US" altLang="zh-TW" sz="2000" u="sng" dirty="0"/>
              <a:t>query</a:t>
            </a:r>
            <a:r>
              <a:rPr lang="en-US" altLang="zh-TW" sz="2000" dirty="0"/>
              <a:t> data (media data, textual data) represented in different formats.</a:t>
            </a:r>
          </a:p>
          <a:p>
            <a:pPr marL="548640" lvl="1" fontAlgn="auto">
              <a:spcBef>
                <a:spcPts val="370"/>
              </a:spcBef>
              <a:spcAft>
                <a:spcPts val="0"/>
              </a:spcAft>
              <a:buFont typeface="Wingdings 2"/>
              <a:buChar char=""/>
              <a:defRPr/>
            </a:pPr>
            <a:r>
              <a:rPr lang="en-US" altLang="zh-TW" sz="2000" dirty="0"/>
              <a:t>have the ability to </a:t>
            </a:r>
            <a:r>
              <a:rPr lang="en-US" altLang="zh-TW" sz="2000" u="sng" dirty="0"/>
              <a:t>simultaneously query</a:t>
            </a:r>
            <a:r>
              <a:rPr lang="en-US" altLang="zh-TW" sz="2000" dirty="0"/>
              <a:t> different media sources and conduct classical database operations across them.</a:t>
            </a:r>
          </a:p>
          <a:p>
            <a:pPr marL="548640" lvl="1" fontAlgn="auto">
              <a:spcBef>
                <a:spcPts val="370"/>
              </a:spcBef>
              <a:spcAft>
                <a:spcPts val="0"/>
              </a:spcAft>
              <a:buFont typeface="Monotype Sorts" pitchFamily="2" charset="2"/>
              <a:buNone/>
              <a:defRPr/>
            </a:pPr>
            <a:r>
              <a:rPr lang="en-US" altLang="zh-TW" sz="2000" dirty="0">
                <a:sym typeface="Symbol" pitchFamily="18" charset="2"/>
              </a:rPr>
              <a:t>		 </a:t>
            </a:r>
            <a:r>
              <a:rPr lang="en-US" altLang="zh-TW" sz="2000" i="1" dirty="0">
                <a:solidFill>
                  <a:srgbClr val="99FF99"/>
                </a:solidFill>
                <a:sym typeface="Symbol" pitchFamily="18" charset="2"/>
              </a:rPr>
              <a:t>query support</a:t>
            </a:r>
            <a:endParaRPr lang="en-US" altLang="zh-TW" i="1" dirty="0">
              <a:solidFill>
                <a:srgbClr val="99FF99"/>
              </a:solidFill>
              <a:sym typeface="Symbol" pitchFamily="18" charset="2"/>
            </a:endParaRPr>
          </a:p>
          <a:p>
            <a:pPr marL="548640" lvl="1" fontAlgn="auto">
              <a:spcBef>
                <a:spcPts val="370"/>
              </a:spcBef>
              <a:spcAft>
                <a:spcPts val="0"/>
              </a:spcAft>
              <a:buFont typeface="Wingdings 2"/>
              <a:buChar char=""/>
              <a:defRPr/>
            </a:pPr>
            <a:r>
              <a:rPr lang="en-US" altLang="zh-TW" sz="2000" dirty="0"/>
              <a:t>have the ability to </a:t>
            </a:r>
            <a:r>
              <a:rPr lang="en-US" altLang="zh-TW" sz="2000" u="sng" dirty="0"/>
              <a:t>retrieve media objects</a:t>
            </a:r>
            <a:r>
              <a:rPr lang="en-US" altLang="zh-TW" sz="2000" dirty="0"/>
              <a:t> from a local storage device in a smooth jitter-free (i.e. continuous) manner.</a:t>
            </a:r>
          </a:p>
          <a:p>
            <a:pPr marL="548640" lvl="1" fontAlgn="auto">
              <a:spcBef>
                <a:spcPts val="370"/>
              </a:spcBef>
              <a:spcAft>
                <a:spcPts val="0"/>
              </a:spcAft>
              <a:buFont typeface="Monotype Sorts" pitchFamily="2" charset="2"/>
              <a:buNone/>
              <a:defRPr/>
            </a:pPr>
            <a:r>
              <a:rPr lang="en-US" altLang="zh-TW" sz="2000" dirty="0">
                <a:sym typeface="Symbol" pitchFamily="18" charset="2"/>
              </a:rPr>
              <a:t>		 </a:t>
            </a:r>
            <a:r>
              <a:rPr lang="en-US" altLang="zh-TW" sz="2000" i="1" dirty="0">
                <a:solidFill>
                  <a:srgbClr val="99FF99"/>
                </a:solidFill>
                <a:sym typeface="Symbol" pitchFamily="18" charset="2"/>
              </a:rPr>
              <a:t>storage support</a:t>
            </a:r>
            <a:endParaRPr lang="en-US" altLang="zh-TW" sz="2000" dirty="0"/>
          </a:p>
          <a:p>
            <a:pPr marL="548640" lvl="1" fontAlgn="auto">
              <a:spcBef>
                <a:spcPct val="50000"/>
              </a:spcBef>
              <a:spcAft>
                <a:spcPts val="0"/>
              </a:spcAft>
              <a:buFont typeface="Wingdings 2"/>
              <a:buChar char=""/>
              <a:defRPr/>
            </a:pPr>
            <a:r>
              <a:rPr lang="en-US" altLang="zh-TW" sz="2000" dirty="0"/>
              <a:t>have the ability to take the answer generated by a query and develop a </a:t>
            </a:r>
            <a:r>
              <a:rPr lang="en-US" altLang="zh-TW" sz="2000" u="sng" dirty="0"/>
              <a:t>presentation</a:t>
            </a:r>
            <a:r>
              <a:rPr lang="en-US" altLang="zh-TW" sz="2000" dirty="0"/>
              <a:t> of that answer in terms of audio-visual media.</a:t>
            </a:r>
          </a:p>
          <a:p>
            <a:pPr marL="548640" lvl="1" fontAlgn="auto">
              <a:spcBef>
                <a:spcPts val="370"/>
              </a:spcBef>
              <a:spcAft>
                <a:spcPts val="0"/>
              </a:spcAft>
              <a:buFont typeface="Wingdings 2"/>
              <a:buChar char=""/>
              <a:defRPr/>
            </a:pPr>
            <a:r>
              <a:rPr lang="en-US" altLang="zh-TW" sz="2000" dirty="0"/>
              <a:t>have the ability to </a:t>
            </a:r>
            <a:r>
              <a:rPr lang="en-US" altLang="zh-TW" sz="2000" u="sng" dirty="0"/>
              <a:t>deliver</a:t>
            </a:r>
            <a:r>
              <a:rPr lang="en-US" altLang="zh-TW" sz="2000" dirty="0"/>
              <a:t> this presentation in a way that satisfies various Quality of Service requirements.</a:t>
            </a:r>
          </a:p>
          <a:p>
            <a:pPr marL="548640" lvl="1" fontAlgn="auto">
              <a:spcBef>
                <a:spcPts val="370"/>
              </a:spcBef>
              <a:spcAft>
                <a:spcPts val="0"/>
              </a:spcAft>
              <a:buFont typeface="Monotype Sorts" pitchFamily="2" charset="2"/>
              <a:buNone/>
              <a:defRPr/>
            </a:pPr>
            <a:r>
              <a:rPr lang="en-US" altLang="zh-TW" sz="2000" dirty="0">
                <a:sym typeface="Symbol" pitchFamily="18" charset="2"/>
              </a:rPr>
              <a:t>		 </a:t>
            </a:r>
            <a:r>
              <a:rPr lang="en-US" altLang="zh-TW" sz="2000" i="1" dirty="0">
                <a:solidFill>
                  <a:srgbClr val="99FF99"/>
                </a:solidFill>
                <a:sym typeface="Symbol" pitchFamily="18" charset="2"/>
              </a:rPr>
              <a:t>presentation and delivery support</a:t>
            </a:r>
            <a:endParaRPr lang="en-US" altLang="zh-TW" i="1" dirty="0">
              <a:solidFill>
                <a:srgbClr val="99FF99"/>
              </a:solidFill>
              <a:sym typeface="Symbol" pitchFamily="18" charset="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Content based retrieval </a:t>
            </a:r>
            <a:endParaRPr lang="en-US" b="1"/>
          </a:p>
        </p:txBody>
      </p:sp>
      <p:sp>
        <p:nvSpPr>
          <p:cNvPr id="15363" name="Footer Placeholder 2"/>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4" name="Slide Number Placeholder 3"/>
          <p:cNvSpPr>
            <a:spLocks noGrp="1"/>
          </p:cNvSpPr>
          <p:nvPr>
            <p:ph type="sldNum" sz="quarter" idx="12"/>
          </p:nvPr>
        </p:nvSpPr>
        <p:spPr/>
        <p:txBody>
          <a:bodyPr/>
          <a:lstStyle/>
          <a:p>
            <a:pPr>
              <a:defRPr/>
            </a:pPr>
            <a:fld id="{12DFF4C2-76A9-4EA3-99E8-73F2CB199ACB}" type="slidenum">
              <a:rPr lang="zh-TW" altLang="en-US"/>
              <a:pPr>
                <a:defRPr/>
              </a:pPr>
              <a:t>121</a:t>
            </a:fld>
            <a:endParaRPr lang="zh-TW" altLang="en-US"/>
          </a:p>
        </p:txBody>
      </p:sp>
      <p:sp>
        <p:nvSpPr>
          <p:cNvPr id="15365" name="Content Placeholder 4"/>
          <p:cNvSpPr>
            <a:spLocks noGrp="1"/>
          </p:cNvSpPr>
          <p:nvPr>
            <p:ph sz="quarter" idx="1"/>
          </p:nvPr>
        </p:nvSpPr>
        <p:spPr/>
        <p:txBody>
          <a:bodyPr/>
          <a:lstStyle/>
          <a:p>
            <a:r>
              <a:rPr lang="en-US"/>
              <a:t>A content-based retrieval system processes the information contained in image data and creates an abstraction of its content in terms of visual attributes. Any query operations deal solely with this abstraction rather than with the image itself. Thus, every image inserted into the database is analyzed, and a compact representation of its content is stored in a feature vector, or </a:t>
            </a:r>
            <a:r>
              <a:rPr lang="en-US" b="1"/>
              <a:t>signature</a:t>
            </a:r>
            <a:r>
              <a:rPr lang="en-US"/>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t>What Are Large Objects?</a:t>
            </a:r>
            <a:br>
              <a:rPr lang="en-US" dirty="0"/>
            </a:br>
            <a:endParaRPr lang="en-US" dirty="0"/>
          </a:p>
        </p:txBody>
      </p:sp>
      <p:sp>
        <p:nvSpPr>
          <p:cNvPr id="17411" name="Footer Placeholder 2"/>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4" name="Slide Number Placeholder 3"/>
          <p:cNvSpPr>
            <a:spLocks noGrp="1"/>
          </p:cNvSpPr>
          <p:nvPr>
            <p:ph type="sldNum" sz="quarter" idx="12"/>
          </p:nvPr>
        </p:nvSpPr>
        <p:spPr/>
        <p:txBody>
          <a:bodyPr/>
          <a:lstStyle/>
          <a:p>
            <a:pPr>
              <a:defRPr/>
            </a:pPr>
            <a:fld id="{3370714F-16CA-4B75-900E-10AD27B6265B}" type="slidenum">
              <a:rPr lang="zh-TW" altLang="en-US"/>
              <a:pPr>
                <a:defRPr/>
              </a:pPr>
              <a:t>122</a:t>
            </a:fld>
            <a:endParaRPr lang="zh-TW" altLang="en-US"/>
          </a:p>
        </p:txBody>
      </p:sp>
      <p:sp>
        <p:nvSpPr>
          <p:cNvPr id="5" name="Content Placeholder 4"/>
          <p:cNvSpPr>
            <a:spLocks noGrp="1"/>
          </p:cNvSpPr>
          <p:nvPr>
            <p:ph sz="quarter" idx="1"/>
          </p:nvPr>
        </p:nvSpPr>
        <p:spPr/>
        <p:txBody>
          <a:bodyPr>
            <a:normAutofit fontScale="85000" lnSpcReduction="10000"/>
          </a:bodyPr>
          <a:lstStyle/>
          <a:p>
            <a:pPr marL="274320" indent="-274320" fontAlgn="auto">
              <a:spcBef>
                <a:spcPts val="580"/>
              </a:spcBef>
              <a:spcAft>
                <a:spcPts val="0"/>
              </a:spcAft>
              <a:buFont typeface="Wingdings 2"/>
              <a:buChar char=""/>
              <a:defRPr/>
            </a:pPr>
            <a:r>
              <a:rPr lang="en-US" sz="2000" b="1" dirty="0"/>
              <a:t>Large Objects (LOBs)</a:t>
            </a:r>
            <a:r>
              <a:rPr lang="en-US" sz="2000" dirty="0"/>
              <a:t> are a set of </a:t>
            </a:r>
            <a:r>
              <a:rPr lang="en-US" sz="2000" dirty="0" err="1"/>
              <a:t>datatypes</a:t>
            </a:r>
            <a:r>
              <a:rPr lang="en-US" sz="2000" dirty="0"/>
              <a:t> that are designed to hold large amounts of data. A LOB can hold up to a maximum size ranging from 8 terabytes to 128 terabytes depending on how your database is configured. Storing data in LOBs enables you to access and manipulate the data efficiently in your application.</a:t>
            </a:r>
          </a:p>
          <a:p>
            <a:pPr marL="274320" indent="-274320" fontAlgn="auto">
              <a:spcBef>
                <a:spcPts val="580"/>
              </a:spcBef>
              <a:spcAft>
                <a:spcPts val="0"/>
              </a:spcAft>
              <a:buFont typeface="Wingdings 2"/>
              <a:buNone/>
              <a:defRPr/>
            </a:pPr>
            <a:r>
              <a:rPr lang="en-US" sz="2400" b="1" dirty="0"/>
              <a:t>Why Use Large Objects?</a:t>
            </a:r>
          </a:p>
          <a:p>
            <a:pPr marL="274320" indent="-274320" fontAlgn="auto">
              <a:spcBef>
                <a:spcPts val="580"/>
              </a:spcBef>
              <a:spcAft>
                <a:spcPts val="0"/>
              </a:spcAft>
              <a:buFont typeface="Wingdings 2"/>
              <a:buChar char=""/>
              <a:defRPr/>
            </a:pPr>
            <a:r>
              <a:rPr lang="en-US" sz="2000" dirty="0"/>
              <a:t>This section introduces different types of data that you encounter when developing applications and discusses which kinds of data are suitable for large objects.</a:t>
            </a:r>
          </a:p>
          <a:p>
            <a:pPr marL="274320" indent="-274320" fontAlgn="auto">
              <a:spcBef>
                <a:spcPts val="580"/>
              </a:spcBef>
              <a:spcAft>
                <a:spcPts val="0"/>
              </a:spcAft>
              <a:buFont typeface="Wingdings 2"/>
              <a:buChar char=""/>
              <a:defRPr/>
            </a:pPr>
            <a:r>
              <a:rPr lang="en-US" sz="2000" dirty="0"/>
              <a:t>In the world today, applications must deal with the following kinds of data:</a:t>
            </a:r>
          </a:p>
          <a:p>
            <a:pPr marL="274320" indent="-274320" fontAlgn="auto">
              <a:spcBef>
                <a:spcPts val="580"/>
              </a:spcBef>
              <a:spcAft>
                <a:spcPts val="0"/>
              </a:spcAft>
              <a:buFont typeface="Wingdings 2"/>
              <a:buChar char=""/>
              <a:defRPr/>
            </a:pPr>
            <a:r>
              <a:rPr lang="en-US" sz="2000" dirty="0"/>
              <a:t>Simple structured data.</a:t>
            </a:r>
          </a:p>
          <a:p>
            <a:pPr marL="274320" indent="-274320" fontAlgn="auto">
              <a:spcBef>
                <a:spcPts val="580"/>
              </a:spcBef>
              <a:spcAft>
                <a:spcPts val="0"/>
              </a:spcAft>
              <a:buFont typeface="Wingdings 2"/>
              <a:buChar char=""/>
              <a:defRPr/>
            </a:pPr>
            <a:r>
              <a:rPr lang="en-US" sz="2000" dirty="0"/>
              <a:t>This data can be organized into simple tables that are structured based on business rules.</a:t>
            </a:r>
          </a:p>
          <a:p>
            <a:pPr marL="274320" indent="-274320" fontAlgn="auto">
              <a:spcBef>
                <a:spcPts val="580"/>
              </a:spcBef>
              <a:spcAft>
                <a:spcPts val="0"/>
              </a:spcAft>
              <a:buFont typeface="Wingdings 2"/>
              <a:buChar char=""/>
              <a:defRPr/>
            </a:pPr>
            <a:r>
              <a:rPr lang="en-US" sz="2000" dirty="0"/>
              <a:t>Complex structured data</a:t>
            </a:r>
          </a:p>
          <a:p>
            <a:pPr marL="274320" indent="-274320" fontAlgn="auto">
              <a:spcBef>
                <a:spcPts val="580"/>
              </a:spcBef>
              <a:spcAft>
                <a:spcPts val="0"/>
              </a:spcAft>
              <a:buFont typeface="Wingdings 2"/>
              <a:buChar char=""/>
              <a:defRPr/>
            </a:pPr>
            <a:r>
              <a:rPr lang="en-US" sz="2000" dirty="0"/>
              <a:t>This kind of data is complex in nature and is suited for the object-relational features of the Oracle database such as collections, references, and user-defined types.</a:t>
            </a:r>
          </a:p>
          <a:p>
            <a:pPr marL="274320" indent="-274320" fontAlgn="auto">
              <a:spcBef>
                <a:spcPts val="580"/>
              </a:spcBef>
              <a:spcAft>
                <a:spcPts val="0"/>
              </a:spcAft>
              <a:buFont typeface="Wingdings 2"/>
              <a:buChar char=""/>
              <a:defRPr/>
            </a:pPr>
            <a:endParaRPr lang="en-US" sz="2000" dirty="0"/>
          </a:p>
          <a:p>
            <a:pPr marL="274320" indent="-274320" fontAlgn="auto">
              <a:spcBef>
                <a:spcPts val="580"/>
              </a:spcBef>
              <a:spcAft>
                <a:spcPts val="0"/>
              </a:spcAft>
              <a:buFont typeface="Wingdings 2"/>
              <a:buChar char=""/>
              <a:defRPr/>
            </a:pP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BLOB		</a:t>
            </a:r>
          </a:p>
        </p:txBody>
      </p:sp>
      <p:sp>
        <p:nvSpPr>
          <p:cNvPr id="18435" name="Footer Placeholder 2"/>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4" name="Slide Number Placeholder 3"/>
          <p:cNvSpPr>
            <a:spLocks noGrp="1"/>
          </p:cNvSpPr>
          <p:nvPr>
            <p:ph type="sldNum" sz="quarter" idx="12"/>
          </p:nvPr>
        </p:nvSpPr>
        <p:spPr/>
        <p:txBody>
          <a:bodyPr/>
          <a:lstStyle/>
          <a:p>
            <a:pPr>
              <a:defRPr/>
            </a:pPr>
            <a:fld id="{D602C689-41AB-417B-B53E-D361B4C19BAF}" type="slidenum">
              <a:rPr lang="zh-TW" altLang="en-US"/>
              <a:pPr>
                <a:defRPr/>
              </a:pPr>
              <a:t>123</a:t>
            </a:fld>
            <a:endParaRPr lang="zh-TW" altLang="en-US"/>
          </a:p>
        </p:txBody>
      </p:sp>
      <p:sp>
        <p:nvSpPr>
          <p:cNvPr id="18437" name="Content Placeholder 4"/>
          <p:cNvSpPr>
            <a:spLocks noGrp="1"/>
          </p:cNvSpPr>
          <p:nvPr>
            <p:ph sz="quarter" idx="1"/>
          </p:nvPr>
        </p:nvSpPr>
        <p:spPr/>
        <p:txBody>
          <a:bodyPr/>
          <a:lstStyle/>
          <a:p>
            <a:r>
              <a:rPr lang="en-US" dirty="0"/>
              <a:t>A </a:t>
            </a:r>
            <a:r>
              <a:rPr lang="en-US" b="1" dirty="0"/>
              <a:t>Binary Large </a:t>
            </a:r>
            <a:r>
              <a:rPr lang="en-US" b="1" dirty="0" err="1"/>
              <a:t>OBject</a:t>
            </a:r>
            <a:r>
              <a:rPr lang="en-US" dirty="0"/>
              <a:t> (</a:t>
            </a:r>
            <a:r>
              <a:rPr lang="en-US" b="1" dirty="0"/>
              <a:t>BLOB</a:t>
            </a:r>
            <a:r>
              <a:rPr lang="en-US" dirty="0"/>
              <a:t>) is a collection of binary data stored as a single entity in a database management system. Blobs are typically images, audio or other multimedia objects, though sometimes binary executable code is stored as a blob. Database support for blobs is not universal.</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Video On demand</a:t>
            </a:r>
          </a:p>
        </p:txBody>
      </p:sp>
      <p:sp>
        <p:nvSpPr>
          <p:cNvPr id="20483" name="Footer Placeholder 2"/>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4" name="Slide Number Placeholder 3"/>
          <p:cNvSpPr>
            <a:spLocks noGrp="1"/>
          </p:cNvSpPr>
          <p:nvPr>
            <p:ph type="sldNum" sz="quarter" idx="12"/>
          </p:nvPr>
        </p:nvSpPr>
        <p:spPr/>
        <p:txBody>
          <a:bodyPr/>
          <a:lstStyle/>
          <a:p>
            <a:pPr>
              <a:defRPr/>
            </a:pPr>
            <a:fld id="{BEAE436B-65E8-4E97-AA29-ABD7E4F5D7C8}" type="slidenum">
              <a:rPr lang="zh-TW" altLang="en-US"/>
              <a:pPr>
                <a:defRPr/>
              </a:pPr>
              <a:t>124</a:t>
            </a:fld>
            <a:endParaRPr lang="zh-TW" altLang="en-US"/>
          </a:p>
        </p:txBody>
      </p:sp>
      <p:sp>
        <p:nvSpPr>
          <p:cNvPr id="5" name="Content Placeholder 4"/>
          <p:cNvSpPr>
            <a:spLocks noGrp="1"/>
          </p:cNvSpPr>
          <p:nvPr>
            <p:ph sz="quarter" idx="1"/>
          </p:nvPr>
        </p:nvSpPr>
        <p:spPr/>
        <p:txBody>
          <a:bodyPr>
            <a:normAutofit fontScale="92500" lnSpcReduction="20000"/>
          </a:bodyPr>
          <a:lstStyle/>
          <a:p>
            <a:pPr marL="274320" indent="-274320" fontAlgn="auto">
              <a:spcBef>
                <a:spcPts val="580"/>
              </a:spcBef>
              <a:spcAft>
                <a:spcPts val="0"/>
              </a:spcAft>
              <a:buFont typeface="Wingdings 2"/>
              <a:buChar char=""/>
              <a:defRPr/>
            </a:pPr>
            <a:r>
              <a:rPr lang="en-US" b="1" dirty="0"/>
              <a:t>Video on demand (display)</a:t>
            </a:r>
            <a:r>
              <a:rPr lang="en-US" dirty="0"/>
              <a:t> (</a:t>
            </a:r>
            <a:r>
              <a:rPr lang="en-US" b="1" dirty="0"/>
              <a:t>VOD</a:t>
            </a:r>
            <a:r>
              <a:rPr lang="en-US" dirty="0"/>
              <a:t>) are systems which allow users to select and watch/listen to video or audio content when they choose to, rather than having to watch at a specific broadcast time. IPTV technology is often used to bring video on demand to televisions and personal computers.</a:t>
            </a:r>
          </a:p>
          <a:p>
            <a:pPr marL="274320" indent="-274320" algn="just" fontAlgn="auto">
              <a:spcBef>
                <a:spcPts val="580"/>
              </a:spcBef>
              <a:spcAft>
                <a:spcPts val="0"/>
              </a:spcAft>
              <a:buFont typeface="Wingdings 2"/>
              <a:buChar char=""/>
              <a:defRPr/>
            </a:pPr>
            <a:r>
              <a:rPr lang="en-US" dirty="0"/>
              <a:t>IPTV - a service that provides television programming and other video content using the Transmission Control Protocol/Internet Protocol (TCP/IP) suite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457200"/>
            <a:ext cx="8001000" cy="762000"/>
          </a:xfrm>
        </p:spPr>
        <p:txBody>
          <a:bodyPr>
            <a:normAutofit/>
          </a:bodyPr>
          <a:lstStyle/>
          <a:p>
            <a:pPr algn="ctr" fontAlgn="auto">
              <a:spcAft>
                <a:spcPts val="0"/>
              </a:spcAft>
              <a:defRPr/>
            </a:pPr>
            <a:r>
              <a:rPr lang="en-US" altLang="zh-TW" sz="3200" b="1">
                <a:effectLst>
                  <a:outerShdw blurRad="38100" dist="38100" dir="2700000" algn="tl">
                    <a:srgbClr val="FFFFFF"/>
                  </a:outerShdw>
                </a:effectLst>
              </a:rPr>
              <a:t>A Sample Multimedia Scenario</a:t>
            </a:r>
            <a:endParaRPr lang="en-US" altLang="zh-TW"/>
          </a:p>
        </p:txBody>
      </p:sp>
      <p:sp>
        <p:nvSpPr>
          <p:cNvPr id="21507"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C993848E-62E6-48F0-951F-BCB662676F72}" type="slidenum">
              <a:rPr lang="zh-TW" altLang="en-US"/>
              <a:pPr>
                <a:defRPr/>
              </a:pPr>
              <a:t>125</a:t>
            </a:fld>
            <a:endParaRPr lang="zh-TW" altLang="en-US"/>
          </a:p>
        </p:txBody>
      </p:sp>
      <p:sp>
        <p:nvSpPr>
          <p:cNvPr id="21509" name="Rectangle 3"/>
          <p:cNvSpPr>
            <a:spLocks noGrp="1" noChangeArrowheads="1"/>
          </p:cNvSpPr>
          <p:nvPr>
            <p:ph sz="quarter" idx="1"/>
          </p:nvPr>
        </p:nvSpPr>
        <p:spPr>
          <a:xfrm>
            <a:off x="381000" y="1371600"/>
            <a:ext cx="8382000" cy="4724400"/>
          </a:xfrm>
        </p:spPr>
        <p:txBody>
          <a:bodyPr>
            <a:normAutofit lnSpcReduction="10000"/>
          </a:bodyPr>
          <a:lstStyle/>
          <a:p>
            <a:r>
              <a:rPr lang="en-US" altLang="zh-TW" sz="2200"/>
              <a:t>Consider a police investigation of a large-scale drug operation. This investigation may generate the following types of data</a:t>
            </a:r>
          </a:p>
          <a:p>
            <a:pPr lvl="1">
              <a:spcAft>
                <a:spcPct val="20000"/>
              </a:spcAft>
            </a:pPr>
            <a:r>
              <a:rPr lang="en-US" altLang="zh-TW" sz="2200" u="sng"/>
              <a:t>Video data</a:t>
            </a:r>
            <a:r>
              <a:rPr lang="en-US" altLang="zh-TW" sz="2200"/>
              <a:t> captured by surveillance cameras that record the activities taking place at various locations.</a:t>
            </a:r>
          </a:p>
          <a:p>
            <a:pPr lvl="1">
              <a:spcAft>
                <a:spcPct val="20000"/>
              </a:spcAft>
            </a:pPr>
            <a:r>
              <a:rPr lang="en-US" altLang="zh-TW" sz="2200" u="sng"/>
              <a:t>Audio data</a:t>
            </a:r>
            <a:r>
              <a:rPr lang="en-US" altLang="zh-TW" sz="2200"/>
              <a:t> captured by legally authorized telephone wiretaps.</a:t>
            </a:r>
          </a:p>
          <a:p>
            <a:pPr lvl="1">
              <a:spcAft>
                <a:spcPct val="20000"/>
              </a:spcAft>
            </a:pPr>
            <a:r>
              <a:rPr lang="en-US" altLang="zh-TW" sz="2200" u="sng"/>
              <a:t>Image data</a:t>
            </a:r>
            <a:r>
              <a:rPr lang="en-US" altLang="zh-TW" sz="2200"/>
              <a:t> consisting of still photographs taken by investigators.</a:t>
            </a:r>
          </a:p>
          <a:p>
            <a:pPr lvl="1">
              <a:spcAft>
                <a:spcPct val="20000"/>
              </a:spcAft>
            </a:pPr>
            <a:r>
              <a:rPr lang="en-US" altLang="zh-TW" sz="2200" u="sng"/>
              <a:t>Document data</a:t>
            </a:r>
            <a:r>
              <a:rPr lang="en-US" altLang="zh-TW" sz="2200"/>
              <a:t> seized by the police when raiding one or more places.</a:t>
            </a:r>
          </a:p>
          <a:p>
            <a:pPr lvl="1">
              <a:spcAft>
                <a:spcPct val="20000"/>
              </a:spcAft>
            </a:pPr>
            <a:r>
              <a:rPr lang="en-US" altLang="zh-TW" sz="2200" u="sng"/>
              <a:t>Structured relational data</a:t>
            </a:r>
            <a:r>
              <a:rPr lang="en-US" altLang="zh-TW" sz="2200"/>
              <a:t> containing background information, back records, etc., of the suspects involved.</a:t>
            </a:r>
          </a:p>
          <a:p>
            <a:pPr lvl="1">
              <a:spcAft>
                <a:spcPct val="20000"/>
              </a:spcAft>
            </a:pPr>
            <a:r>
              <a:rPr lang="en-US" altLang="zh-TW" sz="2200" u="sng"/>
              <a:t>Geographic information system data</a:t>
            </a:r>
            <a:r>
              <a:rPr lang="en-US" altLang="zh-TW" sz="2200"/>
              <a:t> remaining geographic data relevant to the drug investigation being conducted.</a:t>
            </a:r>
            <a:endParaRPr lang="en-US" altLang="zh-TW" sz="20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457200"/>
            <a:ext cx="7772400" cy="914400"/>
          </a:xfrm>
        </p:spPr>
        <p:txBody>
          <a:bodyPr>
            <a:normAutofit/>
          </a:bodyPr>
          <a:lstStyle/>
          <a:p>
            <a:pPr fontAlgn="auto">
              <a:spcAft>
                <a:spcPts val="0"/>
              </a:spcAft>
              <a:defRPr/>
            </a:pPr>
            <a:r>
              <a:rPr lang="en-US" altLang="zh-TW" sz="3200" b="1">
                <a:effectLst>
                  <a:outerShdw blurRad="38100" dist="38100" dir="2700000" algn="tl">
                    <a:srgbClr val="FFFFFF"/>
                  </a:outerShdw>
                </a:effectLst>
              </a:rPr>
              <a:t>Possible Queries</a:t>
            </a:r>
            <a:endParaRPr lang="en-US" altLang="zh-TW"/>
          </a:p>
        </p:txBody>
      </p:sp>
      <p:sp>
        <p:nvSpPr>
          <p:cNvPr id="22531"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0A1C7E86-250E-430A-8704-E34EFC31BECD}" type="slidenum">
              <a:rPr lang="zh-TW" altLang="en-US"/>
              <a:pPr>
                <a:defRPr/>
              </a:pPr>
              <a:t>126</a:t>
            </a:fld>
            <a:endParaRPr lang="zh-TW" altLang="en-US"/>
          </a:p>
        </p:txBody>
      </p:sp>
      <p:sp>
        <p:nvSpPr>
          <p:cNvPr id="22533" name="Rectangle 3"/>
          <p:cNvSpPr>
            <a:spLocks noGrp="1" noChangeArrowheads="1"/>
          </p:cNvSpPr>
          <p:nvPr>
            <p:ph sz="quarter" idx="1"/>
          </p:nvPr>
        </p:nvSpPr>
        <p:spPr>
          <a:xfrm>
            <a:off x="685800" y="1447800"/>
            <a:ext cx="7772400" cy="4648200"/>
          </a:xfrm>
        </p:spPr>
        <p:txBody>
          <a:bodyPr/>
          <a:lstStyle/>
          <a:p>
            <a:pPr>
              <a:buFont typeface="Monotype Sorts" pitchFamily="2" charset="2"/>
              <a:buNone/>
            </a:pPr>
            <a:r>
              <a:rPr lang="en-US" altLang="zh-TW" sz="2200"/>
              <a:t>Image Query (by example):</a:t>
            </a:r>
          </a:p>
          <a:p>
            <a:r>
              <a:rPr lang="en-US" altLang="zh-TW" sz="2200"/>
              <a:t>Police officer Rocky has a photograph in front of him.</a:t>
            </a:r>
          </a:p>
          <a:p>
            <a:r>
              <a:rPr lang="en-US" altLang="zh-TW" sz="2200"/>
              <a:t>He wants to find the identity of the person in the picture.</a:t>
            </a:r>
          </a:p>
          <a:p>
            <a:r>
              <a:rPr lang="en-US" altLang="zh-TW" sz="2200"/>
              <a:t>Query: “Retrieve all images from the image library in which the person appearing in the (currently displayed) photograph appears”</a:t>
            </a:r>
          </a:p>
          <a:p>
            <a:endParaRPr lang="en-US" altLang="zh-TW" sz="2200"/>
          </a:p>
          <a:p>
            <a:pPr>
              <a:buFont typeface="Monotype Sorts" pitchFamily="2" charset="2"/>
              <a:buNone/>
            </a:pPr>
            <a:r>
              <a:rPr lang="en-US" altLang="zh-TW" sz="2200"/>
              <a:t>Image Query (by keywords):</a:t>
            </a:r>
          </a:p>
          <a:p>
            <a:r>
              <a:rPr lang="en-US" altLang="zh-TW" sz="2200"/>
              <a:t>Police officer Rocky wants to examine pictures of “Big Spender”.</a:t>
            </a:r>
          </a:p>
          <a:p>
            <a:r>
              <a:rPr lang="en-US" altLang="zh-TW" sz="2200"/>
              <a:t>Query: "Retrieve all images from the image library in which “Big Spender” appears."</a:t>
            </a:r>
            <a:endParaRPr lang="en-US" altLang="zh-TW" sz="20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609600"/>
            <a:ext cx="7772400" cy="457200"/>
          </a:xfrm>
        </p:spPr>
        <p:txBody>
          <a:bodyPr>
            <a:normAutofit fontScale="90000"/>
          </a:bodyPr>
          <a:lstStyle/>
          <a:p>
            <a:pPr fontAlgn="auto">
              <a:spcAft>
                <a:spcPts val="0"/>
              </a:spcAft>
              <a:defRPr/>
            </a:pPr>
            <a:r>
              <a:rPr lang="en-US" altLang="zh-TW" sz="3200" b="1">
                <a:effectLst>
                  <a:outerShdw blurRad="38100" dist="38100" dir="2700000" algn="tl">
                    <a:srgbClr val="FFFFFF"/>
                  </a:outerShdw>
                </a:effectLst>
              </a:rPr>
              <a:t>Possible Queries (cont.)</a:t>
            </a:r>
            <a:endParaRPr lang="en-US" altLang="zh-TW" sz="3200"/>
          </a:p>
        </p:txBody>
      </p:sp>
      <p:sp>
        <p:nvSpPr>
          <p:cNvPr id="23555"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F8A5862B-9B87-4A48-8B4A-BB16880263A0}" type="slidenum">
              <a:rPr lang="zh-TW" altLang="en-US"/>
              <a:pPr>
                <a:defRPr/>
              </a:pPr>
              <a:t>127</a:t>
            </a:fld>
            <a:endParaRPr lang="zh-TW" altLang="en-US"/>
          </a:p>
        </p:txBody>
      </p:sp>
      <p:sp>
        <p:nvSpPr>
          <p:cNvPr id="23557" name="Rectangle 3"/>
          <p:cNvSpPr>
            <a:spLocks noGrp="1" noChangeArrowheads="1"/>
          </p:cNvSpPr>
          <p:nvPr>
            <p:ph sz="quarter" idx="1"/>
          </p:nvPr>
        </p:nvSpPr>
        <p:spPr>
          <a:xfrm>
            <a:off x="685800" y="1143000"/>
            <a:ext cx="8153400" cy="4953000"/>
          </a:xfrm>
        </p:spPr>
        <p:txBody>
          <a:bodyPr>
            <a:normAutofit lnSpcReduction="10000"/>
          </a:bodyPr>
          <a:lstStyle/>
          <a:p>
            <a:pPr>
              <a:buFont typeface="Monotype Sorts" pitchFamily="2" charset="2"/>
              <a:buNone/>
            </a:pPr>
            <a:r>
              <a:rPr lang="en-US" altLang="zh-TW" sz="2400"/>
              <a:t>Video Query:</a:t>
            </a:r>
            <a:endParaRPr lang="en-US" altLang="zh-TW" sz="2000"/>
          </a:p>
          <a:p>
            <a:r>
              <a:rPr lang="en-US" altLang="zh-TW" sz="2000"/>
              <a:t>Police officer Rocky is examining a surveillance video of a particular person being fatally assaulted by an assailant. However, the assailant's face is occluded and image processing algorithms return very poor matches. Rocky thinks the assault was by someone known to the victim.</a:t>
            </a:r>
          </a:p>
          <a:p>
            <a:r>
              <a:rPr lang="en-US" altLang="zh-TW" sz="2000"/>
              <a:t>Query: “Find all video segments in which the victim of the assault appears.”</a:t>
            </a:r>
          </a:p>
          <a:p>
            <a:r>
              <a:rPr lang="en-US" altLang="zh-TW" sz="2000"/>
              <a:t>By examining the answer of the above query, Rocky hopes to find other people who have previously interacted with the victim.</a:t>
            </a:r>
          </a:p>
          <a:p>
            <a:endParaRPr lang="en-US" altLang="zh-TW" sz="2000"/>
          </a:p>
          <a:p>
            <a:pPr>
              <a:buFont typeface="Monotype Sorts" pitchFamily="2" charset="2"/>
              <a:buNone/>
            </a:pPr>
            <a:r>
              <a:rPr lang="en-US" altLang="zh-TW" sz="2400"/>
              <a:t>Heterogeneous Multimedia Query:</a:t>
            </a:r>
            <a:endParaRPr lang="en-US" altLang="zh-TW" sz="2000"/>
          </a:p>
          <a:p>
            <a:r>
              <a:rPr lang="en-US" altLang="zh-TW" sz="2000"/>
              <a:t>Find all individuals who have been photographed with “Big Spender” and who have been convicted of attempted murder in South China and who have recently had electronic fund transfers made into their bank accounts from ABC Corp.</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a:xfrm>
            <a:off x="685800" y="457200"/>
            <a:ext cx="7772400" cy="685800"/>
          </a:xfrm>
        </p:spPr>
        <p:txBody>
          <a:bodyPr>
            <a:normAutofit/>
          </a:bodyPr>
          <a:lstStyle/>
          <a:p>
            <a:pPr algn="ctr" fontAlgn="auto">
              <a:spcAft>
                <a:spcPts val="0"/>
              </a:spcAft>
              <a:defRPr/>
            </a:pPr>
            <a:r>
              <a:rPr lang="en-US" altLang="zh-TW" sz="3600" b="1">
                <a:effectLst>
                  <a:outerShdw blurRad="38100" dist="38100" dir="2700000" algn="tl">
                    <a:srgbClr val="FFFFFF"/>
                  </a:outerShdw>
                </a:effectLst>
              </a:rPr>
              <a:t>MM Database Architectures</a:t>
            </a:r>
            <a:endParaRPr lang="en-US" altLang="zh-TW"/>
          </a:p>
        </p:txBody>
      </p:sp>
      <p:sp>
        <p:nvSpPr>
          <p:cNvPr id="24579"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6" name="Slide Number Placeholder 5"/>
          <p:cNvSpPr>
            <a:spLocks noGrp="1"/>
          </p:cNvSpPr>
          <p:nvPr>
            <p:ph type="sldNum" sz="quarter" idx="12"/>
          </p:nvPr>
        </p:nvSpPr>
        <p:spPr/>
        <p:txBody>
          <a:bodyPr/>
          <a:lstStyle/>
          <a:p>
            <a:pPr>
              <a:defRPr/>
            </a:pPr>
            <a:fld id="{F39A3355-9A85-489C-BC99-9436E1F069EC}" type="slidenum">
              <a:rPr lang="zh-TW" altLang="en-US"/>
              <a:pPr>
                <a:defRPr/>
              </a:pPr>
              <a:t>128</a:t>
            </a:fld>
            <a:endParaRPr lang="zh-TW" altLang="en-US"/>
          </a:p>
        </p:txBody>
      </p:sp>
      <p:sp>
        <p:nvSpPr>
          <p:cNvPr id="24581" name="Rectangle 4"/>
          <p:cNvSpPr>
            <a:spLocks noGrp="1" noChangeArrowheads="1"/>
          </p:cNvSpPr>
          <p:nvPr>
            <p:ph sz="quarter" idx="1"/>
          </p:nvPr>
        </p:nvSpPr>
        <p:spPr>
          <a:xfrm>
            <a:off x="381000" y="1295400"/>
            <a:ext cx="8458200" cy="4800600"/>
          </a:xfrm>
        </p:spPr>
        <p:txBody>
          <a:bodyPr/>
          <a:lstStyle/>
          <a:p>
            <a:pPr>
              <a:buFont typeface="Monotype Sorts" pitchFamily="2" charset="2"/>
              <a:buNone/>
            </a:pPr>
            <a:r>
              <a:rPr lang="en-US" altLang="zh-TW" sz="2400"/>
              <a:t>Based on </a:t>
            </a:r>
            <a:r>
              <a:rPr lang="en-US" altLang="zh-TW" sz="2400" u="sng"/>
              <a:t>Principle of Autonomy</a:t>
            </a:r>
            <a:endParaRPr lang="en-US" altLang="zh-TW" sz="2400"/>
          </a:p>
          <a:p>
            <a:r>
              <a:rPr lang="en-US" altLang="zh-TW" sz="2000"/>
              <a:t>Each media type is organized in a media-specific manner suitable for that media type</a:t>
            </a:r>
          </a:p>
          <a:p>
            <a:r>
              <a:rPr lang="en-US" altLang="zh-TW" sz="2000"/>
              <a:t>Need to compute joins across </a:t>
            </a:r>
          </a:p>
          <a:p>
            <a:pPr>
              <a:buFont typeface="Monotype Sorts" pitchFamily="2" charset="2"/>
              <a:buNone/>
            </a:pPr>
            <a:r>
              <a:rPr lang="en-US" altLang="zh-TW" sz="2000"/>
              <a:t>	different data structures</a:t>
            </a:r>
          </a:p>
          <a:p>
            <a:r>
              <a:rPr lang="en-US" altLang="zh-TW" sz="2000"/>
              <a:t>Relatively fast query</a:t>
            </a:r>
          </a:p>
          <a:p>
            <a:pPr>
              <a:buFont typeface="Monotype Sorts" pitchFamily="2" charset="2"/>
              <a:buNone/>
            </a:pPr>
            <a:r>
              <a:rPr lang="en-US" altLang="zh-TW" sz="2000"/>
              <a:t>	processing due to </a:t>
            </a:r>
          </a:p>
          <a:p>
            <a:pPr>
              <a:buFont typeface="Monotype Sorts" pitchFamily="2" charset="2"/>
              <a:buNone/>
            </a:pPr>
            <a:r>
              <a:rPr lang="en-US" altLang="zh-TW" sz="2000"/>
              <a:t>	specialized structures</a:t>
            </a:r>
          </a:p>
          <a:p>
            <a:r>
              <a:rPr lang="en-US" altLang="zh-TW" sz="2000"/>
              <a:t>The only choice for legacy </a:t>
            </a:r>
          </a:p>
          <a:p>
            <a:pPr>
              <a:buFont typeface="Monotype Sorts" pitchFamily="2" charset="2"/>
              <a:buNone/>
            </a:pPr>
            <a:r>
              <a:rPr lang="en-US" altLang="zh-TW" sz="2000"/>
              <a:t>	data banks</a:t>
            </a:r>
          </a:p>
          <a:p>
            <a:endParaRPr lang="en-US" altLang="zh-TW"/>
          </a:p>
        </p:txBody>
      </p:sp>
      <p:pic>
        <p:nvPicPr>
          <p:cNvPr id="24582" name="Picture 2"/>
          <p:cNvPicPr>
            <a:picLocks noChangeAspect="1" noChangeArrowheads="1"/>
          </p:cNvPicPr>
          <p:nvPr/>
        </p:nvPicPr>
        <p:blipFill>
          <a:blip r:embed="rId2"/>
          <a:srcRect/>
          <a:stretch>
            <a:fillRect/>
          </a:stretch>
        </p:blipFill>
        <p:spPr bwMode="auto">
          <a:xfrm>
            <a:off x="3810000" y="2438400"/>
            <a:ext cx="5181600" cy="3646488"/>
          </a:xfrm>
          <a:prstGeom prst="rect">
            <a:avLst/>
          </a:prstGeom>
          <a:noFill/>
          <a:ln w="12700" cap="sq">
            <a:noFill/>
            <a:miter lim="800000"/>
            <a:headEnd type="none" w="sm" len="sm"/>
            <a:tailEnd type="none" w="sm" len="sm"/>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a:xfrm>
            <a:off x="381000" y="457200"/>
            <a:ext cx="8077200" cy="762000"/>
          </a:xfrm>
        </p:spPr>
        <p:txBody>
          <a:bodyPr>
            <a:normAutofit/>
          </a:bodyPr>
          <a:lstStyle/>
          <a:p>
            <a:pPr fontAlgn="auto">
              <a:spcAft>
                <a:spcPts val="0"/>
              </a:spcAft>
              <a:defRPr/>
            </a:pPr>
            <a:r>
              <a:rPr lang="en-US" altLang="zh-TW" sz="3200" b="1">
                <a:effectLst>
                  <a:outerShdw blurRad="38100" dist="38100" dir="2700000" algn="tl">
                    <a:srgbClr val="FFFFFF"/>
                  </a:outerShdw>
                </a:effectLst>
              </a:rPr>
              <a:t>MM Database Architectures (cont.)</a:t>
            </a:r>
            <a:endParaRPr lang="en-US" altLang="zh-TW" sz="3600"/>
          </a:p>
        </p:txBody>
      </p:sp>
      <p:sp>
        <p:nvSpPr>
          <p:cNvPr id="25603"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6" name="Slide Number Placeholder 5"/>
          <p:cNvSpPr>
            <a:spLocks noGrp="1"/>
          </p:cNvSpPr>
          <p:nvPr>
            <p:ph type="sldNum" sz="quarter" idx="12"/>
          </p:nvPr>
        </p:nvSpPr>
        <p:spPr/>
        <p:txBody>
          <a:bodyPr/>
          <a:lstStyle/>
          <a:p>
            <a:pPr>
              <a:defRPr/>
            </a:pPr>
            <a:fld id="{4657149E-264B-41A2-B127-BEACCB0C3C65}" type="slidenum">
              <a:rPr lang="zh-TW" altLang="en-US"/>
              <a:pPr>
                <a:defRPr/>
              </a:pPr>
              <a:t>129</a:t>
            </a:fld>
            <a:endParaRPr lang="zh-TW" altLang="en-US"/>
          </a:p>
        </p:txBody>
      </p:sp>
      <p:sp>
        <p:nvSpPr>
          <p:cNvPr id="25605" name="Rectangle 4"/>
          <p:cNvSpPr>
            <a:spLocks noGrp="1" noChangeArrowheads="1"/>
          </p:cNvSpPr>
          <p:nvPr>
            <p:ph sz="quarter" idx="1"/>
          </p:nvPr>
        </p:nvSpPr>
        <p:spPr>
          <a:xfrm>
            <a:off x="381000" y="1371600"/>
            <a:ext cx="8077200" cy="4724400"/>
          </a:xfrm>
        </p:spPr>
        <p:txBody>
          <a:bodyPr/>
          <a:lstStyle/>
          <a:p>
            <a:pPr>
              <a:buFont typeface="Monotype Sorts" pitchFamily="2" charset="2"/>
              <a:buNone/>
            </a:pPr>
            <a:r>
              <a:rPr lang="en-US" altLang="zh-TW" sz="2400"/>
              <a:t>Based on </a:t>
            </a:r>
            <a:r>
              <a:rPr lang="en-US" altLang="zh-TW" sz="2400" u="sng"/>
              <a:t>Principle of Uniformity</a:t>
            </a:r>
            <a:endParaRPr lang="en-US" altLang="zh-TW" sz="2000"/>
          </a:p>
          <a:p>
            <a:r>
              <a:rPr lang="en-US" altLang="zh-TW" sz="2000"/>
              <a:t>A single abstract structure to index all media types</a:t>
            </a:r>
          </a:p>
          <a:p>
            <a:r>
              <a:rPr lang="en-US" altLang="zh-TW" sz="2000"/>
              <a:t>Abstract out the common part of different media types (difficult!) - metadata</a:t>
            </a:r>
          </a:p>
          <a:p>
            <a:r>
              <a:rPr lang="en-US" altLang="zh-TW" sz="2000"/>
              <a:t>One structure - easy implem</a:t>
            </a:r>
            <a:r>
              <a:rPr lang="en-US" altLang="zh-TW" sz="2000">
                <a:solidFill>
                  <a:srgbClr val="000000"/>
                </a:solidFill>
              </a:rPr>
              <a:t>entation</a:t>
            </a:r>
            <a:endParaRPr lang="en-US" altLang="zh-TW" sz="2000"/>
          </a:p>
          <a:p>
            <a:r>
              <a:rPr lang="en-US" altLang="zh-TW" sz="2000"/>
              <a:t>Annotations for different </a:t>
            </a:r>
          </a:p>
          <a:p>
            <a:pPr>
              <a:buFont typeface="Monotype Sorts" pitchFamily="2" charset="2"/>
              <a:buNone/>
            </a:pPr>
            <a:r>
              <a:rPr lang="en-US" altLang="zh-TW" sz="2000"/>
              <a:t>	media types</a:t>
            </a:r>
          </a:p>
        </p:txBody>
      </p:sp>
      <p:pic>
        <p:nvPicPr>
          <p:cNvPr id="25606" name="Picture 2"/>
          <p:cNvPicPr>
            <a:picLocks noChangeAspect="1" noChangeArrowheads="1"/>
          </p:cNvPicPr>
          <p:nvPr/>
        </p:nvPicPr>
        <p:blipFill>
          <a:blip r:embed="rId2"/>
          <a:srcRect/>
          <a:stretch>
            <a:fillRect/>
          </a:stretch>
        </p:blipFill>
        <p:spPr bwMode="auto">
          <a:xfrm>
            <a:off x="3733800" y="2514600"/>
            <a:ext cx="5232400" cy="3713163"/>
          </a:xfrm>
          <a:prstGeom prst="rect">
            <a:avLst/>
          </a:prstGeom>
          <a:noFill/>
          <a:ln w="12700" cap="sq">
            <a:noFill/>
            <a:miter lim="800000"/>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Interquery</a:t>
            </a:r>
            <a:r>
              <a:rPr lang="en-US" dirty="0"/>
              <a:t> parallelism refers to </a:t>
            </a:r>
            <a:r>
              <a:rPr lang="en-US" b="1" dirty="0"/>
              <a:t>the ability of the database to accept queries from multiple applications at the same time</a:t>
            </a:r>
            <a:r>
              <a:rPr lang="en-US" dirty="0"/>
              <a:t>. </a:t>
            </a:r>
          </a:p>
          <a:p>
            <a:r>
              <a:rPr lang="en-US" dirty="0"/>
              <a:t>Each query runs independently of the others, but the database manager runs all of them at the same time. </a:t>
            </a:r>
          </a:p>
          <a:p>
            <a:r>
              <a:rPr lang="en-US" dirty="0"/>
              <a:t>Db2 database products have always supported this type of parallelism.</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533400" y="457200"/>
            <a:ext cx="7924800" cy="762000"/>
          </a:xfrm>
        </p:spPr>
        <p:txBody>
          <a:bodyPr>
            <a:normAutofit/>
          </a:bodyPr>
          <a:lstStyle/>
          <a:p>
            <a:pPr fontAlgn="auto">
              <a:spcAft>
                <a:spcPts val="0"/>
              </a:spcAft>
              <a:defRPr/>
            </a:pPr>
            <a:r>
              <a:rPr lang="en-US" altLang="zh-TW" sz="3200" b="1">
                <a:effectLst>
                  <a:outerShdw blurRad="38100" dist="38100" dir="2700000" algn="tl">
                    <a:srgbClr val="FFFFFF"/>
                  </a:outerShdw>
                </a:effectLst>
              </a:rPr>
              <a:t>MM Database Architectures (cont.)</a:t>
            </a:r>
            <a:endParaRPr lang="en-US" altLang="zh-TW" sz="3200"/>
          </a:p>
        </p:txBody>
      </p:sp>
      <p:sp>
        <p:nvSpPr>
          <p:cNvPr id="26627"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6" name="Slide Number Placeholder 5"/>
          <p:cNvSpPr>
            <a:spLocks noGrp="1"/>
          </p:cNvSpPr>
          <p:nvPr>
            <p:ph type="sldNum" sz="quarter" idx="12"/>
          </p:nvPr>
        </p:nvSpPr>
        <p:spPr/>
        <p:txBody>
          <a:bodyPr/>
          <a:lstStyle/>
          <a:p>
            <a:pPr>
              <a:defRPr/>
            </a:pPr>
            <a:fld id="{5690C853-780A-4864-A8E5-BC5969FF137E}" type="slidenum">
              <a:rPr lang="zh-TW" altLang="en-US"/>
              <a:pPr>
                <a:defRPr/>
              </a:pPr>
              <a:t>130</a:t>
            </a:fld>
            <a:endParaRPr lang="zh-TW" altLang="en-US"/>
          </a:p>
        </p:txBody>
      </p:sp>
      <p:sp>
        <p:nvSpPr>
          <p:cNvPr id="26629" name="Rectangle 4"/>
          <p:cNvSpPr>
            <a:spLocks noGrp="1" noChangeArrowheads="1"/>
          </p:cNvSpPr>
          <p:nvPr>
            <p:ph sz="quarter" idx="1"/>
          </p:nvPr>
        </p:nvSpPr>
        <p:spPr>
          <a:xfrm>
            <a:off x="533400" y="1295400"/>
            <a:ext cx="7924800" cy="4800600"/>
          </a:xfrm>
        </p:spPr>
        <p:txBody>
          <a:bodyPr/>
          <a:lstStyle/>
          <a:p>
            <a:pPr>
              <a:buFont typeface="Monotype Sorts" pitchFamily="2" charset="2"/>
              <a:buNone/>
            </a:pPr>
            <a:r>
              <a:rPr lang="en-US" altLang="zh-TW" sz="2400"/>
              <a:t>Based on </a:t>
            </a:r>
            <a:r>
              <a:rPr lang="en-US" altLang="zh-TW" sz="2400" u="sng"/>
              <a:t>Principle of Hybrid Organization</a:t>
            </a:r>
            <a:endParaRPr lang="en-US" altLang="zh-TW" sz="2000"/>
          </a:p>
          <a:p>
            <a:r>
              <a:rPr lang="en-US" altLang="zh-TW" sz="2000"/>
              <a:t>A hybrid of the first two. Certain media types use their own indexes, while others use the "unified" index</a:t>
            </a:r>
          </a:p>
          <a:p>
            <a:r>
              <a:rPr lang="en-US" altLang="zh-TW" sz="2000"/>
              <a:t>An attempt to capture </a:t>
            </a:r>
          </a:p>
          <a:p>
            <a:pPr>
              <a:buFont typeface="Monotype Sorts" pitchFamily="2" charset="2"/>
              <a:buNone/>
            </a:pPr>
            <a:r>
              <a:rPr lang="en-US" altLang="zh-TW" sz="2000"/>
              <a:t>	the advantages of the </a:t>
            </a:r>
          </a:p>
          <a:p>
            <a:pPr>
              <a:buFont typeface="Monotype Sorts" pitchFamily="2" charset="2"/>
              <a:buNone/>
            </a:pPr>
            <a:r>
              <a:rPr lang="en-US" altLang="zh-TW" sz="2000"/>
              <a:t>	first two</a:t>
            </a:r>
          </a:p>
          <a:p>
            <a:r>
              <a:rPr lang="en-US" altLang="zh-TW" sz="2000"/>
              <a:t>Joins across multiple </a:t>
            </a:r>
          </a:p>
          <a:p>
            <a:pPr>
              <a:buFont typeface="Monotype Sorts" pitchFamily="2" charset="2"/>
              <a:buNone/>
            </a:pPr>
            <a:r>
              <a:rPr lang="en-US" altLang="zh-TW" sz="2000"/>
              <a:t>	data sources using their </a:t>
            </a:r>
          </a:p>
          <a:p>
            <a:pPr>
              <a:buFont typeface="Monotype Sorts" pitchFamily="2" charset="2"/>
              <a:buNone/>
            </a:pPr>
            <a:r>
              <a:rPr lang="en-US" altLang="zh-TW" sz="2000"/>
              <a:t>	native indexes</a:t>
            </a:r>
          </a:p>
          <a:p>
            <a:endParaRPr lang="en-US" altLang="zh-TW"/>
          </a:p>
        </p:txBody>
      </p:sp>
      <p:pic>
        <p:nvPicPr>
          <p:cNvPr id="26630" name="Picture 2"/>
          <p:cNvPicPr>
            <a:picLocks noChangeAspect="1" noChangeArrowheads="1"/>
          </p:cNvPicPr>
          <p:nvPr/>
        </p:nvPicPr>
        <p:blipFill>
          <a:blip r:embed="rId2"/>
          <a:srcRect/>
          <a:stretch>
            <a:fillRect/>
          </a:stretch>
        </p:blipFill>
        <p:spPr bwMode="auto">
          <a:xfrm>
            <a:off x="3429000" y="2357438"/>
            <a:ext cx="5514975" cy="3887787"/>
          </a:xfrm>
          <a:prstGeom prst="rect">
            <a:avLst/>
          </a:prstGeom>
          <a:noFill/>
          <a:ln w="12700" cap="sq">
            <a:noFill/>
            <a:miter lim="800000"/>
            <a:headEnd type="none" w="sm" len="sm"/>
            <a:tailEnd type="none" w="sm" len="sm"/>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228600"/>
            <a:ext cx="7772400" cy="1447800"/>
          </a:xfrm>
        </p:spPr>
        <p:txBody>
          <a:bodyPr>
            <a:normAutofit/>
          </a:bodyPr>
          <a:lstStyle/>
          <a:p>
            <a:pPr fontAlgn="auto">
              <a:spcAft>
                <a:spcPts val="0"/>
              </a:spcAft>
              <a:defRPr/>
            </a:pPr>
            <a:r>
              <a:rPr lang="en-US" altLang="zh-TW" sz="3200" b="1">
                <a:effectLst>
                  <a:outerShdw blurRad="38100" dist="38100" dir="2700000" algn="tl">
                    <a:srgbClr val="FFFFFF"/>
                  </a:outerShdw>
                </a:effectLst>
              </a:rPr>
              <a:t>Organizing Multimedia Data Based on the</a:t>
            </a:r>
            <a:br>
              <a:rPr lang="en-US" altLang="zh-TW" sz="3200" b="1">
                <a:effectLst>
                  <a:outerShdw blurRad="38100" dist="38100" dir="2700000" algn="tl">
                    <a:srgbClr val="FFFFFF"/>
                  </a:outerShdw>
                </a:effectLst>
              </a:rPr>
            </a:br>
            <a:r>
              <a:rPr lang="en-US" altLang="zh-TW" sz="3200" b="1">
                <a:effectLst>
                  <a:outerShdw blurRad="38100" dist="38100" dir="2700000" algn="tl">
                    <a:srgbClr val="FFFFFF"/>
                  </a:outerShdw>
                </a:effectLst>
              </a:rPr>
              <a:t>Principle of Uniformity</a:t>
            </a:r>
            <a:endParaRPr lang="en-US" altLang="zh-TW" sz="3200"/>
          </a:p>
        </p:txBody>
      </p:sp>
      <p:sp>
        <p:nvSpPr>
          <p:cNvPr id="27651"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B2867C21-C418-4FD7-87B2-192599D315FD}" type="slidenum">
              <a:rPr lang="zh-TW" altLang="en-US"/>
              <a:pPr>
                <a:defRPr/>
              </a:pPr>
              <a:t>131</a:t>
            </a:fld>
            <a:endParaRPr lang="zh-TW" altLang="en-US"/>
          </a:p>
        </p:txBody>
      </p:sp>
      <p:sp>
        <p:nvSpPr>
          <p:cNvPr id="27653" name="Rectangle 3"/>
          <p:cNvSpPr>
            <a:spLocks noGrp="1" noChangeArrowheads="1"/>
          </p:cNvSpPr>
          <p:nvPr>
            <p:ph sz="quarter" idx="1"/>
          </p:nvPr>
        </p:nvSpPr>
        <p:spPr>
          <a:xfrm>
            <a:off x="685800" y="1752600"/>
            <a:ext cx="8153400" cy="4343400"/>
          </a:xfrm>
        </p:spPr>
        <p:txBody>
          <a:bodyPr/>
          <a:lstStyle/>
          <a:p>
            <a:r>
              <a:rPr lang="en-US" altLang="zh-TW" sz="2400"/>
              <a:t>Consider the following statements about media data and they may be made by a human or may be produced by the output of an image/video/text content retrieval engine.</a:t>
            </a:r>
          </a:p>
          <a:p>
            <a:pPr lvl="1"/>
            <a:r>
              <a:rPr lang="en-US" altLang="zh-TW" sz="2000"/>
              <a:t>The image </a:t>
            </a:r>
            <a:r>
              <a:rPr lang="en-US" altLang="zh-TW" sz="2000" u="sng"/>
              <a:t>photol.gif</a:t>
            </a:r>
            <a:r>
              <a:rPr lang="en-US" altLang="zh-TW" sz="2000"/>
              <a:t> shows Jane Shady, “Big Spender” and an unidentified third person, in Sheung Shui. The picture was taken on January 5, 1997.</a:t>
            </a:r>
          </a:p>
          <a:p>
            <a:pPr lvl="1"/>
            <a:r>
              <a:rPr lang="en-US" altLang="zh-TW" sz="2000"/>
              <a:t>The video-clip </a:t>
            </a:r>
            <a:r>
              <a:rPr lang="en-US" altLang="zh-TW" sz="2000" u="sng"/>
              <a:t>videol.mpg</a:t>
            </a:r>
            <a:r>
              <a:rPr lang="en-US" altLang="zh-TW" sz="2000"/>
              <a:t> shows Jane Shady giving “Big Spender” a briefcase (in frames 50-100). The video was obtained from surveillance set up at Big Spender’s house in Kowloon Tong, in October, 1996.</a:t>
            </a:r>
          </a:p>
          <a:p>
            <a:pPr lvl="1"/>
            <a:r>
              <a:rPr lang="en-US" altLang="zh-TW" sz="2000"/>
              <a:t>The document </a:t>
            </a:r>
            <a:r>
              <a:rPr lang="en-US" altLang="zh-TW" sz="2000" u="sng"/>
              <a:t>bigspender.txt</a:t>
            </a:r>
            <a:r>
              <a:rPr lang="en-US" altLang="zh-TW" sz="2000"/>
              <a:t> contains background information on Big Spender, a police’s file.</a:t>
            </a:r>
          </a:p>
          <a:p>
            <a:endParaRPr lang="zh-TW" altLang="en-US" sz="20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457200"/>
            <a:ext cx="7772400" cy="990600"/>
          </a:xfrm>
        </p:spPr>
        <p:txBody>
          <a:bodyPr>
            <a:normAutofit/>
          </a:bodyPr>
          <a:lstStyle/>
          <a:p>
            <a:pPr fontAlgn="auto">
              <a:spcAft>
                <a:spcPts val="0"/>
              </a:spcAft>
              <a:defRPr/>
            </a:pPr>
            <a:r>
              <a:rPr lang="en-US" altLang="zh-TW" sz="3200" b="1">
                <a:effectLst>
                  <a:outerShdw blurRad="38100" dist="38100" dir="2700000" algn="tl">
                    <a:srgbClr val="FFFFFF"/>
                  </a:outerShdw>
                </a:effectLst>
              </a:rPr>
              <a:t>Metadata and Media Abstraction</a:t>
            </a:r>
            <a:endParaRPr lang="en-US" altLang="zh-TW"/>
          </a:p>
        </p:txBody>
      </p:sp>
      <p:sp>
        <p:nvSpPr>
          <p:cNvPr id="28675"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150B67C4-EE85-435B-A7AD-B6B88BB68E01}" type="slidenum">
              <a:rPr lang="zh-TW" altLang="en-US"/>
              <a:pPr>
                <a:defRPr/>
              </a:pPr>
              <a:t>132</a:t>
            </a:fld>
            <a:endParaRPr lang="zh-TW" altLang="en-US"/>
          </a:p>
        </p:txBody>
      </p:sp>
      <p:sp>
        <p:nvSpPr>
          <p:cNvPr id="28677" name="Rectangle 3"/>
          <p:cNvSpPr>
            <a:spLocks noGrp="1" noChangeArrowheads="1"/>
          </p:cNvSpPr>
          <p:nvPr>
            <p:ph sz="quarter" idx="1"/>
          </p:nvPr>
        </p:nvSpPr>
        <p:spPr>
          <a:xfrm>
            <a:off x="685800" y="1600200"/>
            <a:ext cx="7772400" cy="4495800"/>
          </a:xfrm>
        </p:spPr>
        <p:txBody>
          <a:bodyPr>
            <a:normAutofit lnSpcReduction="10000"/>
          </a:bodyPr>
          <a:lstStyle/>
          <a:p>
            <a:r>
              <a:rPr lang="en-US" altLang="zh-TW" sz="2200"/>
              <a:t>All these statements are Meta-data statements.</a:t>
            </a:r>
            <a:endParaRPr lang="en-US" altLang="zh-TW" sz="2400"/>
          </a:p>
          <a:p>
            <a:pPr lvl="1"/>
            <a:r>
              <a:rPr lang="en-US" altLang="zh-TW" sz="2000"/>
              <a:t>Associate, with each media object </a:t>
            </a:r>
            <a:r>
              <a:rPr lang="en-US" altLang="zh-TW" sz="2000">
                <a:latin typeface="Courier New" pitchFamily="49" charset="0"/>
              </a:rPr>
              <a:t>o</a:t>
            </a:r>
            <a:r>
              <a:rPr lang="en-US" altLang="zh-TW" sz="2000" baseline="-25000">
                <a:latin typeface="Courier New" pitchFamily="49" charset="0"/>
              </a:rPr>
              <a:t>i</a:t>
            </a:r>
            <a:r>
              <a:rPr lang="en-US" altLang="zh-TW" sz="2000"/>
              <a:t>, some meta-data, </a:t>
            </a:r>
            <a:r>
              <a:rPr lang="en-US" altLang="zh-TW" sz="2000">
                <a:latin typeface="Courier New" pitchFamily="49" charset="0"/>
              </a:rPr>
              <a:t>md</a:t>
            </a:r>
            <a:r>
              <a:rPr lang="en-US" altLang="zh-TW" sz="2000"/>
              <a:t>(</a:t>
            </a:r>
            <a:r>
              <a:rPr lang="en-US" altLang="zh-TW" sz="2000">
                <a:latin typeface="Courier New" pitchFamily="49" charset="0"/>
              </a:rPr>
              <a:t>o</a:t>
            </a:r>
            <a:r>
              <a:rPr lang="en-US" altLang="zh-TW" sz="2000" baseline="-25000">
                <a:latin typeface="Courier New" pitchFamily="49" charset="0"/>
              </a:rPr>
              <a:t>i</a:t>
            </a:r>
            <a:r>
              <a:rPr lang="en-US" altLang="zh-TW" sz="2000"/>
              <a:t>)</a:t>
            </a:r>
          </a:p>
          <a:p>
            <a:pPr lvl="1"/>
            <a:r>
              <a:rPr lang="en-US" altLang="zh-TW" sz="2000"/>
              <a:t>If our archive contains objects </a:t>
            </a:r>
            <a:r>
              <a:rPr lang="en-US" altLang="zh-TW" sz="2000">
                <a:latin typeface="Courier New" pitchFamily="49" charset="0"/>
              </a:rPr>
              <a:t>o</a:t>
            </a:r>
            <a:r>
              <a:rPr lang="en-US" altLang="zh-TW" sz="2000" baseline="-25000">
                <a:latin typeface="Courier New" pitchFamily="49" charset="0"/>
              </a:rPr>
              <a:t>1</a:t>
            </a:r>
            <a:r>
              <a:rPr lang="en-US" altLang="zh-TW" sz="2000"/>
              <a:t>,..., </a:t>
            </a:r>
            <a:r>
              <a:rPr lang="en-US" altLang="zh-TW" sz="2000">
                <a:latin typeface="Courier New" pitchFamily="49" charset="0"/>
              </a:rPr>
              <a:t>o</a:t>
            </a:r>
            <a:r>
              <a:rPr lang="en-US" altLang="zh-TW" sz="2000" baseline="-25000">
                <a:latin typeface="Courier New" pitchFamily="49" charset="0"/>
              </a:rPr>
              <a:t>n</a:t>
            </a:r>
            <a:r>
              <a:rPr lang="en-US" altLang="zh-TW" sz="2000"/>
              <a:t>, then index the meta data </a:t>
            </a:r>
            <a:r>
              <a:rPr lang="en-US" altLang="zh-TW" sz="2000">
                <a:latin typeface="Courier New" pitchFamily="49" charset="0"/>
              </a:rPr>
              <a:t>md</a:t>
            </a:r>
            <a:r>
              <a:rPr lang="en-US" altLang="zh-TW" sz="2000"/>
              <a:t>(</a:t>
            </a:r>
            <a:r>
              <a:rPr lang="en-US" altLang="zh-TW" sz="2000">
                <a:latin typeface="Courier New" pitchFamily="49" charset="0"/>
              </a:rPr>
              <a:t>o</a:t>
            </a:r>
            <a:r>
              <a:rPr lang="en-US" altLang="zh-TW" sz="2000" baseline="-25000">
                <a:latin typeface="Courier New" pitchFamily="49" charset="0"/>
              </a:rPr>
              <a:t>1</a:t>
            </a:r>
            <a:r>
              <a:rPr lang="en-US" altLang="zh-TW" sz="2000"/>
              <a:t>),..., </a:t>
            </a:r>
            <a:r>
              <a:rPr lang="en-US" altLang="zh-TW" sz="2000">
                <a:latin typeface="Courier New" pitchFamily="49" charset="0"/>
              </a:rPr>
              <a:t>md</a:t>
            </a:r>
            <a:r>
              <a:rPr lang="en-US" altLang="zh-TW" sz="2000"/>
              <a:t>(</a:t>
            </a:r>
            <a:r>
              <a:rPr lang="en-US" altLang="zh-TW" sz="2000">
                <a:latin typeface="Courier New" pitchFamily="49" charset="0"/>
              </a:rPr>
              <a:t>o</a:t>
            </a:r>
            <a:r>
              <a:rPr lang="en-US" altLang="zh-TW" sz="2000" baseline="-25000">
                <a:latin typeface="Courier New" pitchFamily="49" charset="0"/>
              </a:rPr>
              <a:t>n</a:t>
            </a:r>
            <a:r>
              <a:rPr lang="en-US" altLang="zh-TW" sz="2000"/>
              <a:t>) in a way that provides efficient ways of implementing the expected accesses that users will make.</a:t>
            </a:r>
            <a:endParaRPr lang="en-US" altLang="zh-TW" sz="2200"/>
          </a:p>
          <a:p>
            <a:r>
              <a:rPr lang="en-US" altLang="zh-TW" sz="2200"/>
              <a:t>We expect to take use of a single data structure to represent metadata</a:t>
            </a:r>
          </a:p>
          <a:p>
            <a:r>
              <a:rPr lang="en-US" altLang="zh-TW" sz="2200"/>
              <a:t>This can be achieved via media abstractions</a:t>
            </a:r>
          </a:p>
          <a:p>
            <a:r>
              <a:rPr lang="en-US" altLang="zh-TW" sz="2200"/>
              <a:t>Media abstractions are mathematical structure representing such media content.</a:t>
            </a:r>
            <a:endParaRPr lang="en-US" altLang="zh-TW"/>
          </a:p>
          <a:p>
            <a:endParaRPr lang="en-US" altLang="zh-TW" sz="2000"/>
          </a:p>
          <a:p>
            <a:pPr>
              <a:buFont typeface="Monotype Sorts" pitchFamily="2" charset="2"/>
              <a:buNone/>
            </a:pPr>
            <a:r>
              <a:rPr lang="en-US" altLang="zh-TW" sz="2200" i="1"/>
              <a:t>	Let’s consider a simple multimedia database system (SMDS) hereafter!</a:t>
            </a:r>
            <a:endParaRPr lang="en-US" altLang="zh-TW" sz="20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457200"/>
            <a:ext cx="8001000" cy="838200"/>
          </a:xfrm>
        </p:spPr>
        <p:txBody>
          <a:bodyPr>
            <a:normAutofit/>
          </a:bodyPr>
          <a:lstStyle/>
          <a:p>
            <a:pPr fontAlgn="auto">
              <a:spcAft>
                <a:spcPts val="0"/>
              </a:spcAft>
              <a:defRPr/>
            </a:pPr>
            <a:r>
              <a:rPr lang="en-US" altLang="zh-TW" sz="3200" b="1">
                <a:effectLst>
                  <a:outerShdw blurRad="38100" dist="38100" dir="2700000" algn="tl">
                    <a:srgbClr val="FFFFFF"/>
                  </a:outerShdw>
                </a:effectLst>
              </a:rPr>
              <a:t>Querying SMDSs (Uniform Representation)</a:t>
            </a:r>
            <a:endParaRPr lang="en-US" altLang="zh-TW" sz="3200"/>
          </a:p>
        </p:txBody>
      </p:sp>
      <p:sp>
        <p:nvSpPr>
          <p:cNvPr id="29699"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F24DF612-4091-4EB3-9245-A46BB68E28FE}" type="slidenum">
              <a:rPr lang="zh-TW" altLang="en-US"/>
              <a:pPr>
                <a:defRPr/>
              </a:pPr>
              <a:t>133</a:t>
            </a:fld>
            <a:endParaRPr lang="zh-TW" altLang="en-US"/>
          </a:p>
        </p:txBody>
      </p:sp>
      <p:sp>
        <p:nvSpPr>
          <p:cNvPr id="29701" name="Rectangle 3"/>
          <p:cNvSpPr>
            <a:spLocks noGrp="1" noChangeArrowheads="1"/>
          </p:cNvSpPr>
          <p:nvPr>
            <p:ph sz="quarter" idx="1"/>
          </p:nvPr>
        </p:nvSpPr>
        <p:spPr>
          <a:xfrm>
            <a:off x="685800" y="1447800"/>
            <a:ext cx="8001000" cy="4648200"/>
          </a:xfrm>
        </p:spPr>
        <p:txBody>
          <a:bodyPr/>
          <a:lstStyle/>
          <a:p>
            <a:pPr>
              <a:buFont typeface="Monotype Sorts" pitchFamily="2" charset="2"/>
              <a:buNone/>
            </a:pPr>
            <a:r>
              <a:rPr lang="en-US" altLang="zh-TW" sz="2400"/>
              <a:t>Querying SMDS based on top of SQL.  Basic functions include:</a:t>
            </a:r>
            <a:endParaRPr lang="en-US" altLang="zh-TW" sz="2000"/>
          </a:p>
          <a:p>
            <a:r>
              <a:rPr lang="en-US" altLang="zh-TW" sz="2000" b="1">
                <a:latin typeface="Courier New" pitchFamily="49" charset="0"/>
              </a:rPr>
              <a:t>FindType(Obj)</a:t>
            </a:r>
            <a:r>
              <a:rPr lang="en-US" altLang="zh-TW" sz="2000">
                <a:latin typeface="Courier New" pitchFamily="49" charset="0"/>
              </a:rPr>
              <a:t>:</a:t>
            </a:r>
            <a:r>
              <a:rPr lang="en-US" altLang="zh-TW" sz="2000"/>
              <a:t> This function takes a media object </a:t>
            </a:r>
            <a:r>
              <a:rPr lang="en-US" altLang="zh-TW" sz="2000" b="1">
                <a:latin typeface="Courier New" pitchFamily="49" charset="0"/>
              </a:rPr>
              <a:t>Obj</a:t>
            </a:r>
            <a:r>
              <a:rPr lang="en-US" altLang="zh-TW" sz="2000"/>
              <a:t> as input, and returns the output type of the object. For example,</a:t>
            </a:r>
          </a:p>
          <a:p>
            <a:pPr lvl="1">
              <a:buFont typeface="Monotype Sorts" pitchFamily="2" charset="2"/>
              <a:buNone/>
            </a:pPr>
            <a:r>
              <a:rPr lang="en-US" altLang="zh-TW" sz="2000" b="1">
                <a:latin typeface="Courier New" pitchFamily="49" charset="0"/>
              </a:rPr>
              <a:t>		FindType(iml.gif) = gif.</a:t>
            </a:r>
            <a:endParaRPr lang="en-US" altLang="zh-TW" sz="2000" b="1"/>
          </a:p>
          <a:p>
            <a:pPr lvl="1">
              <a:buFont typeface="Monotype Sorts" pitchFamily="2" charset="2"/>
              <a:buNone/>
            </a:pPr>
            <a:r>
              <a:rPr lang="en-US" altLang="zh-TW" sz="2000" b="1">
                <a:latin typeface="Courier New" pitchFamily="49" charset="0"/>
              </a:rPr>
              <a:t>		FindType(moviel.mpg) = mpg.</a:t>
            </a:r>
            <a:endParaRPr lang="en-US" altLang="zh-TW" sz="1800" b="1">
              <a:latin typeface="Courier New" pitchFamily="49" charset="0"/>
            </a:endParaRPr>
          </a:p>
          <a:p>
            <a:pPr>
              <a:spcBef>
                <a:spcPct val="50000"/>
              </a:spcBef>
            </a:pPr>
            <a:r>
              <a:rPr lang="en-US" altLang="zh-TW" sz="2000" b="1">
                <a:latin typeface="Courier New" pitchFamily="49" charset="0"/>
              </a:rPr>
              <a:t>FindObjWithFeature(f):</a:t>
            </a:r>
            <a:r>
              <a:rPr lang="en-US" altLang="zh-TW" sz="2000"/>
              <a:t> This function takes a feature </a:t>
            </a:r>
            <a:r>
              <a:rPr lang="en-US" altLang="zh-TW" sz="2000" b="1">
                <a:latin typeface="Courier New" pitchFamily="49" charset="0"/>
              </a:rPr>
              <a:t>f</a:t>
            </a:r>
            <a:r>
              <a:rPr lang="en-US" altLang="zh-TW" sz="2000"/>
              <a:t> as input and returns as output, the set of all media objects that contain that feature.  For example,</a:t>
            </a:r>
          </a:p>
          <a:p>
            <a:pPr>
              <a:buFont typeface="Monotype Sorts" pitchFamily="2" charset="2"/>
              <a:buNone/>
            </a:pPr>
            <a:r>
              <a:rPr lang="en-US" altLang="zh-TW" sz="2000" b="1">
                <a:latin typeface="Courier New" pitchFamily="49" charset="0"/>
              </a:rPr>
              <a:t>		FindObjWithFeature(john)= 				{iml.gif,im2.gif,im3.gif,videol.mpg:[1,5]}. 	FindObjWithFeature(mary)= 				{videol.mpg:[1,5],videol.mpg:[15,50]}.</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457200"/>
            <a:ext cx="8077200" cy="457200"/>
          </a:xfrm>
        </p:spPr>
        <p:txBody>
          <a:bodyPr>
            <a:normAutofit fontScale="90000"/>
          </a:bodyPr>
          <a:lstStyle/>
          <a:p>
            <a:pPr fontAlgn="auto">
              <a:spcAft>
                <a:spcPts val="0"/>
              </a:spcAft>
              <a:defRPr/>
            </a:pPr>
            <a:r>
              <a:rPr lang="en-US" altLang="zh-TW" sz="2800"/>
              <a:t>Querying SMDSs (Uniform Representation) (cont.)</a:t>
            </a:r>
            <a:endParaRPr lang="en-US" altLang="zh-TW" sz="3200"/>
          </a:p>
        </p:txBody>
      </p:sp>
      <p:sp>
        <p:nvSpPr>
          <p:cNvPr id="30723"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A7EB56F0-636F-4BD5-BD69-4C5DE9E5E489}" type="slidenum">
              <a:rPr lang="zh-TW" altLang="en-US"/>
              <a:pPr>
                <a:defRPr/>
              </a:pPr>
              <a:t>134</a:t>
            </a:fld>
            <a:endParaRPr lang="zh-TW" altLang="en-US"/>
          </a:p>
        </p:txBody>
      </p:sp>
      <p:sp>
        <p:nvSpPr>
          <p:cNvPr id="30725" name="Rectangle 3"/>
          <p:cNvSpPr>
            <a:spLocks noGrp="1" noChangeArrowheads="1"/>
          </p:cNvSpPr>
          <p:nvPr>
            <p:ph sz="quarter" idx="1"/>
          </p:nvPr>
        </p:nvSpPr>
        <p:spPr>
          <a:xfrm>
            <a:off x="381000" y="1066800"/>
            <a:ext cx="8458200" cy="5029200"/>
          </a:xfrm>
        </p:spPr>
        <p:txBody>
          <a:bodyPr>
            <a:normAutofit lnSpcReduction="10000"/>
          </a:bodyPr>
          <a:lstStyle/>
          <a:p>
            <a:r>
              <a:rPr lang="en-US" altLang="zh-TW" sz="2000" b="1">
                <a:latin typeface="Courier New" pitchFamily="49" charset="0"/>
              </a:rPr>
              <a:t>FindObjWithFeatureandAttr(f,a,v):</a:t>
            </a:r>
            <a:r>
              <a:rPr lang="en-US" altLang="zh-TW" sz="2000"/>
              <a:t> This function takes as input, a feature </a:t>
            </a:r>
            <a:r>
              <a:rPr lang="en-US" altLang="zh-TW" sz="2000" b="1">
                <a:latin typeface="Courier New" pitchFamily="49" charset="0"/>
              </a:rPr>
              <a:t>f</a:t>
            </a:r>
            <a:r>
              <a:rPr lang="en-US" altLang="zh-TW" sz="2000"/>
              <a:t>, an attribute name </a:t>
            </a:r>
            <a:r>
              <a:rPr lang="en-US" altLang="zh-TW" sz="2000" b="1">
                <a:latin typeface="Courier New" pitchFamily="49" charset="0"/>
              </a:rPr>
              <a:t>a</a:t>
            </a:r>
            <a:r>
              <a:rPr lang="en-US" altLang="zh-TW" sz="2000"/>
              <a:t> associated with that feature, and a value  </a:t>
            </a:r>
            <a:r>
              <a:rPr lang="en-US" altLang="zh-TW" sz="2000" b="1">
                <a:latin typeface="Courier New" pitchFamily="49" charset="0"/>
              </a:rPr>
              <a:t>v</a:t>
            </a:r>
            <a:r>
              <a:rPr lang="en-US" altLang="zh-TW" sz="2000"/>
              <a:t>. It returns as output, all objects </a:t>
            </a:r>
            <a:r>
              <a:rPr lang="en-US" altLang="zh-TW" sz="2000" b="1">
                <a:latin typeface="Courier New" pitchFamily="49" charset="0"/>
              </a:rPr>
              <a:t>obj</a:t>
            </a:r>
            <a:r>
              <a:rPr lang="en-US" altLang="zh-TW" sz="2000"/>
              <a:t> that contain the feature and such the value of the attribute </a:t>
            </a:r>
            <a:r>
              <a:rPr lang="en-US" altLang="zh-TW" sz="2000" b="1">
                <a:latin typeface="Courier New" pitchFamily="49" charset="0"/>
              </a:rPr>
              <a:t>a</a:t>
            </a:r>
            <a:r>
              <a:rPr lang="en-US" altLang="zh-TW" sz="2000"/>
              <a:t> in object </a:t>
            </a:r>
            <a:r>
              <a:rPr lang="en-US" altLang="zh-TW" sz="2000" b="1">
                <a:latin typeface="Courier New" pitchFamily="49" charset="0"/>
              </a:rPr>
              <a:t>obj</a:t>
            </a:r>
            <a:r>
              <a:rPr lang="en-US" altLang="zh-TW" sz="2000"/>
              <a:t> is  </a:t>
            </a:r>
            <a:r>
              <a:rPr lang="en-US" altLang="zh-TW" sz="2000" b="1">
                <a:latin typeface="Courier New" pitchFamily="49" charset="0"/>
              </a:rPr>
              <a:t>v</a:t>
            </a:r>
            <a:r>
              <a:rPr lang="en-US" altLang="zh-TW" sz="2000"/>
              <a:t>.  E.g.</a:t>
            </a:r>
          </a:p>
          <a:p>
            <a:pPr lvl="1"/>
            <a:r>
              <a:rPr lang="en-US" altLang="zh-TW" sz="2000" b="1">
                <a:latin typeface="Courier New" pitchFamily="49" charset="0"/>
              </a:rPr>
              <a:t>FindObjWithFeatureandAttr(Big Spender,suit,blue):</a:t>
            </a:r>
            <a:r>
              <a:rPr lang="en-US" altLang="zh-TW" sz="2000"/>
              <a:t> This query asks to find all media objects in which Big Spender appears in a blue suit.</a:t>
            </a:r>
            <a:endParaRPr lang="en-US" altLang="zh-TW" sz="1800"/>
          </a:p>
          <a:p>
            <a:r>
              <a:rPr lang="en-US" altLang="zh-TW" sz="2000" b="1">
                <a:latin typeface="Courier New" pitchFamily="49" charset="0"/>
              </a:rPr>
              <a:t>FindFeaturesinObj(Obj):</a:t>
            </a:r>
            <a:r>
              <a:rPr lang="en-US" altLang="zh-TW" sz="2000"/>
              <a:t> This query asks to find all features that occur within a given media object. It returns as output, the set of all such features. For example,</a:t>
            </a:r>
          </a:p>
          <a:p>
            <a:pPr lvl="1"/>
            <a:r>
              <a:rPr lang="en-US" altLang="zh-TW" sz="2000" b="1">
                <a:latin typeface="Courier New" pitchFamily="49" charset="0"/>
              </a:rPr>
              <a:t>FindFeaturesinObj (iml.gif):</a:t>
            </a:r>
            <a:r>
              <a:rPr lang="en-US" altLang="zh-TW" sz="2000"/>
              <a:t> This asks for all features within the image file </a:t>
            </a:r>
            <a:r>
              <a:rPr lang="en-US" altLang="zh-TW" sz="2000" b="1">
                <a:latin typeface="Courier New" pitchFamily="49" charset="0"/>
              </a:rPr>
              <a:t>iml.gif.</a:t>
            </a:r>
            <a:r>
              <a:rPr lang="en-US" altLang="zh-TW" sz="2000"/>
              <a:t> It may return as output, the objects John, and Lisa.</a:t>
            </a:r>
            <a:endParaRPr lang="en-US" altLang="zh-TW"/>
          </a:p>
          <a:p>
            <a:pPr lvl="1"/>
            <a:r>
              <a:rPr lang="en-US" altLang="zh-TW" sz="2000" b="1">
                <a:latin typeface="Courier New" pitchFamily="49" charset="0"/>
              </a:rPr>
              <a:t>FindFeaturesinObj(videol.mpg:[1,15]):</a:t>
            </a:r>
            <a:r>
              <a:rPr lang="en-US" altLang="zh-TW" sz="2000"/>
              <a:t> This asks for all features within the first 15 frames of the video file </a:t>
            </a:r>
            <a:r>
              <a:rPr lang="en-US" altLang="zh-TW" sz="2000" b="1">
                <a:latin typeface="Courier New" pitchFamily="49" charset="0"/>
              </a:rPr>
              <a:t>videol.mpg</a:t>
            </a:r>
            <a:r>
              <a:rPr lang="en-US" altLang="zh-TW" sz="2000"/>
              <a:t>. The answer may include objects such as Mary and John.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457200"/>
            <a:ext cx="7772400" cy="838200"/>
          </a:xfrm>
        </p:spPr>
        <p:txBody>
          <a:bodyPr/>
          <a:lstStyle/>
          <a:p>
            <a:r>
              <a:rPr lang="en-US" altLang="zh-TW" sz="2800"/>
              <a:t>Querying SMDSs (Uniform Representation) (cont.)</a:t>
            </a:r>
          </a:p>
        </p:txBody>
      </p:sp>
      <p:sp>
        <p:nvSpPr>
          <p:cNvPr id="31747"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6" name="Slide Number Placeholder 5"/>
          <p:cNvSpPr>
            <a:spLocks noGrp="1"/>
          </p:cNvSpPr>
          <p:nvPr>
            <p:ph type="sldNum" sz="quarter" idx="12"/>
          </p:nvPr>
        </p:nvSpPr>
        <p:spPr/>
        <p:txBody>
          <a:bodyPr/>
          <a:lstStyle/>
          <a:p>
            <a:pPr>
              <a:defRPr/>
            </a:pPr>
            <a:fld id="{8F3CE793-D592-4564-97A7-DE216165CB5F}" type="slidenum">
              <a:rPr lang="zh-TW" altLang="en-US"/>
              <a:pPr>
                <a:defRPr/>
              </a:pPr>
              <a:t>135</a:t>
            </a:fld>
            <a:endParaRPr lang="zh-TW" altLang="en-US"/>
          </a:p>
        </p:txBody>
      </p:sp>
      <p:sp>
        <p:nvSpPr>
          <p:cNvPr id="31749" name="Rectangle 3"/>
          <p:cNvSpPr>
            <a:spLocks noGrp="1" noChangeArrowheads="1"/>
          </p:cNvSpPr>
          <p:nvPr>
            <p:ph sz="quarter" idx="1"/>
          </p:nvPr>
        </p:nvSpPr>
        <p:spPr>
          <a:xfrm>
            <a:off x="685800" y="1295400"/>
            <a:ext cx="7772400" cy="4800600"/>
          </a:xfrm>
        </p:spPr>
        <p:txBody>
          <a:bodyPr/>
          <a:lstStyle/>
          <a:p>
            <a:r>
              <a:rPr lang="en-US" altLang="zh-TW" sz="2000" b="1">
                <a:latin typeface="Courier New" pitchFamily="49" charset="0"/>
              </a:rPr>
              <a:t>FindFeaturesandAttrinObj(Obj)</a:t>
            </a:r>
            <a:r>
              <a:rPr lang="en-US" altLang="zh-TW" sz="2000"/>
              <a:t>: This query is exactly like the previous query except that it returns as output, a relation having the scheme</a:t>
            </a:r>
          </a:p>
          <a:p>
            <a:pPr lvl="1">
              <a:buFont typeface="Monotype Sorts" pitchFamily="2" charset="2"/>
              <a:buNone/>
            </a:pPr>
            <a:r>
              <a:rPr lang="en-US" altLang="zh-TW" sz="1800"/>
              <a:t>	(</a:t>
            </a:r>
            <a:r>
              <a:rPr lang="en-US" altLang="zh-TW" sz="1800" b="1">
                <a:latin typeface="Courier New" pitchFamily="49" charset="0"/>
              </a:rPr>
              <a:t>Feature,Attribute,Value</a:t>
            </a:r>
            <a:r>
              <a:rPr lang="en-US" altLang="zh-TW" sz="1800"/>
              <a:t>)</a:t>
            </a:r>
          </a:p>
          <a:p>
            <a:pPr>
              <a:buFont typeface="Monotype Sorts" pitchFamily="2" charset="2"/>
              <a:buNone/>
            </a:pPr>
            <a:r>
              <a:rPr lang="en-US" altLang="zh-TW" sz="2000"/>
              <a:t>	where the triple (</a:t>
            </a:r>
            <a:r>
              <a:rPr lang="en-US" altLang="zh-TW" sz="2000" b="1">
                <a:latin typeface="Courier New" pitchFamily="49" charset="0"/>
              </a:rPr>
              <a:t>f,a,v</a:t>
            </a:r>
            <a:r>
              <a:rPr lang="en-US" altLang="zh-TW" sz="2000"/>
              <a:t>) occurs in the output relation iff feature </a:t>
            </a:r>
            <a:r>
              <a:rPr lang="en-US" altLang="zh-TW" sz="2000" b="1">
                <a:latin typeface="Courier New" pitchFamily="49" charset="0"/>
              </a:rPr>
              <a:t>f</a:t>
            </a:r>
            <a:r>
              <a:rPr lang="en-US" altLang="zh-TW" sz="2000"/>
              <a:t> occurs in the query </a:t>
            </a:r>
            <a:r>
              <a:rPr lang="en-US" altLang="zh-TW" sz="2000" b="1">
                <a:latin typeface="Courier New" pitchFamily="49" charset="0"/>
              </a:rPr>
              <a:t>FindFeaturesinObj(Obj)</a:t>
            </a:r>
            <a:r>
              <a:rPr lang="en-US" altLang="zh-TW" sz="2000"/>
              <a:t> and feature </a:t>
            </a:r>
            <a:r>
              <a:rPr lang="en-US" altLang="zh-TW" sz="2000" b="1">
                <a:latin typeface="Courier New" pitchFamily="49" charset="0"/>
              </a:rPr>
              <a:t>f</a:t>
            </a:r>
            <a:r>
              <a:rPr lang="en-US" altLang="zh-TW" sz="2000"/>
              <a:t>'s attribute </a:t>
            </a:r>
            <a:r>
              <a:rPr lang="en-US" altLang="zh-TW" sz="2000" b="1">
                <a:latin typeface="Courier New" pitchFamily="49" charset="0"/>
              </a:rPr>
              <a:t>a</a:t>
            </a:r>
            <a:r>
              <a:rPr lang="en-US" altLang="zh-TW" sz="2000"/>
              <a:t> is defined and has value </a:t>
            </a:r>
            <a:r>
              <a:rPr lang="en-US" altLang="zh-TW" sz="2000" b="1">
                <a:latin typeface="Courier New" pitchFamily="49" charset="0"/>
              </a:rPr>
              <a:t>v</a:t>
            </a:r>
            <a:r>
              <a:rPr lang="en-US" altLang="zh-TW" sz="2000"/>
              <a:t>.  For example,</a:t>
            </a:r>
          </a:p>
          <a:p>
            <a:pPr lvl="1"/>
            <a:r>
              <a:rPr lang="en-US" altLang="zh-TW" sz="1800"/>
              <a:t>FindFeaturesandAttrinObj(iml.gif) may return as answer, the table</a:t>
            </a:r>
          </a:p>
        </p:txBody>
      </p:sp>
      <p:pic>
        <p:nvPicPr>
          <p:cNvPr id="31750" name="Picture 4"/>
          <p:cNvPicPr>
            <a:picLocks noChangeAspect="1" noChangeArrowheads="1"/>
          </p:cNvPicPr>
          <p:nvPr/>
        </p:nvPicPr>
        <p:blipFill>
          <a:blip r:embed="rId2"/>
          <a:srcRect/>
          <a:stretch>
            <a:fillRect/>
          </a:stretch>
        </p:blipFill>
        <p:spPr bwMode="auto">
          <a:xfrm>
            <a:off x="1600200" y="3962400"/>
            <a:ext cx="5648325" cy="2292350"/>
          </a:xfrm>
          <a:prstGeom prst="rect">
            <a:avLst/>
          </a:prstGeom>
          <a:noFill/>
          <a:ln w="12700" cap="sq">
            <a:noFill/>
            <a:miter lim="800000"/>
            <a:headEnd type="none" w="sm" len="sm"/>
            <a:tailEnd type="none" w="sm" len="sm"/>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1000" y="457200"/>
            <a:ext cx="8077200" cy="609600"/>
          </a:xfrm>
        </p:spPr>
        <p:txBody>
          <a:bodyPr>
            <a:normAutofit/>
          </a:bodyPr>
          <a:lstStyle/>
          <a:p>
            <a:pPr fontAlgn="auto">
              <a:spcAft>
                <a:spcPts val="0"/>
              </a:spcAft>
              <a:defRPr/>
            </a:pPr>
            <a:r>
              <a:rPr lang="en-US" altLang="zh-TW" sz="3200"/>
              <a:t>Querying SMDS by SMDS-SQL</a:t>
            </a:r>
            <a:endParaRPr lang="en-US" altLang="zh-TW"/>
          </a:p>
        </p:txBody>
      </p:sp>
      <p:sp>
        <p:nvSpPr>
          <p:cNvPr id="32771"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221540ED-974C-4735-A216-A444C499A2FD}" type="slidenum">
              <a:rPr lang="zh-TW" altLang="en-US"/>
              <a:pPr>
                <a:defRPr/>
              </a:pPr>
              <a:t>136</a:t>
            </a:fld>
            <a:endParaRPr lang="zh-TW" altLang="en-US"/>
          </a:p>
        </p:txBody>
      </p:sp>
      <p:sp>
        <p:nvSpPr>
          <p:cNvPr id="32773" name="Rectangle 3"/>
          <p:cNvSpPr>
            <a:spLocks noGrp="1" noChangeArrowheads="1"/>
          </p:cNvSpPr>
          <p:nvPr>
            <p:ph sz="quarter" idx="1"/>
          </p:nvPr>
        </p:nvSpPr>
        <p:spPr>
          <a:xfrm>
            <a:off x="381000" y="1143000"/>
            <a:ext cx="8458200" cy="4953000"/>
          </a:xfrm>
        </p:spPr>
        <p:txBody>
          <a:bodyPr>
            <a:normAutofit lnSpcReduction="10000"/>
          </a:bodyPr>
          <a:lstStyle/>
          <a:p>
            <a:r>
              <a:rPr lang="en-US" altLang="zh-TW" sz="2200"/>
              <a:t>All ordinary SQL statements are SMDS-SQL statements. In addition:</a:t>
            </a:r>
          </a:p>
          <a:p>
            <a:r>
              <a:rPr lang="en-US" altLang="zh-TW" sz="2200"/>
              <a:t>The </a:t>
            </a:r>
            <a:r>
              <a:rPr lang="en-US" altLang="zh-TW" sz="2200" b="1"/>
              <a:t>SELECT</a:t>
            </a:r>
            <a:r>
              <a:rPr lang="en-US" altLang="zh-TW" sz="2200"/>
              <a:t> statement may contain media-entities. A media entity is defined as follows:</a:t>
            </a:r>
            <a:endParaRPr lang="en-US" altLang="zh-TW" sz="2000"/>
          </a:p>
          <a:p>
            <a:pPr lvl="1"/>
            <a:r>
              <a:rPr lang="en-US" altLang="zh-TW" sz="2000"/>
              <a:t>If </a:t>
            </a:r>
            <a:r>
              <a:rPr lang="en-US" altLang="zh-TW" sz="2000" i="1"/>
              <a:t>m</a:t>
            </a:r>
            <a:r>
              <a:rPr lang="en-US" altLang="zh-TW" sz="2000"/>
              <a:t> is a continuous media object, and </a:t>
            </a:r>
            <a:r>
              <a:rPr lang="en-US" altLang="zh-TW" sz="2000" i="1"/>
              <a:t>i, j</a:t>
            </a:r>
            <a:r>
              <a:rPr lang="en-US" altLang="zh-TW" sz="2000"/>
              <a:t> are integers, then </a:t>
            </a:r>
            <a:r>
              <a:rPr lang="en-US" altLang="zh-TW" sz="2000" i="1"/>
              <a:t>m</a:t>
            </a:r>
            <a:r>
              <a:rPr lang="en-US" altLang="zh-TW" sz="2000"/>
              <a:t>:[</a:t>
            </a:r>
            <a:r>
              <a:rPr lang="en-US" altLang="zh-TW" sz="2000" i="1"/>
              <a:t>i, j</a:t>
            </a:r>
            <a:r>
              <a:rPr lang="en-US" altLang="zh-TW" sz="2000"/>
              <a:t>] is a media-entity denoting the set of all frames of media object </a:t>
            </a:r>
            <a:r>
              <a:rPr lang="en-US" altLang="zh-TW" sz="2000" i="1"/>
              <a:t>m</a:t>
            </a:r>
            <a:r>
              <a:rPr lang="en-US" altLang="zh-TW" sz="2000"/>
              <a:t> that lie between (and inclusive of) segments i, j.</a:t>
            </a:r>
          </a:p>
          <a:p>
            <a:pPr lvl="1"/>
            <a:r>
              <a:rPr lang="en-US" altLang="zh-TW" sz="2000"/>
              <a:t>If </a:t>
            </a:r>
            <a:r>
              <a:rPr lang="en-US" altLang="zh-TW" sz="2000" i="1"/>
              <a:t>m</a:t>
            </a:r>
            <a:r>
              <a:rPr lang="en-US" altLang="zh-TW" sz="2000"/>
              <a:t> is not a continuous media object, them m is a media entity.</a:t>
            </a:r>
          </a:p>
          <a:p>
            <a:pPr lvl="1"/>
            <a:r>
              <a:rPr lang="en-US" altLang="zh-TW" sz="2000"/>
              <a:t>If </a:t>
            </a:r>
            <a:r>
              <a:rPr lang="en-US" altLang="zh-TW" sz="2000" i="1"/>
              <a:t>m</a:t>
            </a:r>
            <a:r>
              <a:rPr lang="en-US" altLang="zh-TW" sz="2000"/>
              <a:t> is a media entity, and </a:t>
            </a:r>
            <a:r>
              <a:rPr lang="en-US" altLang="zh-TW" sz="2000" i="1"/>
              <a:t>a</a:t>
            </a:r>
            <a:r>
              <a:rPr lang="en-US" altLang="zh-TW" sz="2000"/>
              <a:t> is an attribute of </a:t>
            </a:r>
            <a:r>
              <a:rPr lang="en-US" altLang="zh-TW" sz="2000" i="1"/>
              <a:t>m</a:t>
            </a:r>
            <a:r>
              <a:rPr lang="en-US" altLang="zh-TW" sz="2000"/>
              <a:t>, then </a:t>
            </a:r>
            <a:r>
              <a:rPr lang="en-US" altLang="zh-TW" sz="2000" i="1"/>
              <a:t>m.a</a:t>
            </a:r>
            <a:r>
              <a:rPr lang="en-US" altLang="zh-TW" sz="2000"/>
              <a:t> is a media-entity.</a:t>
            </a:r>
            <a:endParaRPr lang="en-US" altLang="zh-TW" sz="1800"/>
          </a:p>
          <a:p>
            <a:r>
              <a:rPr lang="en-US" altLang="zh-TW" sz="2200"/>
              <a:t>The </a:t>
            </a:r>
            <a:r>
              <a:rPr lang="en-US" altLang="zh-TW" sz="2200" b="1"/>
              <a:t>FROM</a:t>
            </a:r>
            <a:r>
              <a:rPr lang="en-US" altLang="zh-TW" sz="2200"/>
              <a:t> statement may contain entries of the form</a:t>
            </a:r>
          </a:p>
          <a:p>
            <a:pPr>
              <a:buFont typeface="Monotype Sorts" pitchFamily="2" charset="2"/>
              <a:buNone/>
            </a:pPr>
            <a:r>
              <a:rPr lang="en-US" altLang="zh-TW" sz="2200"/>
              <a:t>		&lt;media&gt;  &lt;source&gt;  &lt;M&gt;</a:t>
            </a:r>
          </a:p>
          <a:p>
            <a:pPr>
              <a:buFont typeface="Monotype Sorts" pitchFamily="2" charset="2"/>
              <a:buNone/>
            </a:pPr>
            <a:r>
              <a:rPr lang="en-US" altLang="zh-TW" sz="2200"/>
              <a:t>	which says that only media-objects associate with the named media type and named data source are to be considered when processing the query, and that M is a variable ranging over such media objects.</a:t>
            </a:r>
            <a:endParaRPr lang="en-US" altLang="zh-TW" sz="20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TW" sz="3200"/>
              <a:t>Querying SMDS by SMDS-SQL (cont)</a:t>
            </a:r>
            <a:endParaRPr lang="zh-TW" altLang="en-US" sz="3200"/>
          </a:p>
        </p:txBody>
      </p:sp>
      <p:sp>
        <p:nvSpPr>
          <p:cNvPr id="33795"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33FC9395-113E-48D2-B00B-D37A4E94BE4A}" type="slidenum">
              <a:rPr lang="zh-TW" altLang="en-US"/>
              <a:pPr>
                <a:defRPr/>
              </a:pPr>
              <a:t>137</a:t>
            </a:fld>
            <a:endParaRPr lang="zh-TW" altLang="en-US"/>
          </a:p>
        </p:txBody>
      </p:sp>
      <p:sp>
        <p:nvSpPr>
          <p:cNvPr id="33797" name="Rectangle 3"/>
          <p:cNvSpPr>
            <a:spLocks noGrp="1" noChangeArrowheads="1"/>
          </p:cNvSpPr>
          <p:nvPr>
            <p:ph sz="quarter" idx="1"/>
          </p:nvPr>
        </p:nvSpPr>
        <p:spPr/>
        <p:txBody>
          <a:bodyPr/>
          <a:lstStyle/>
          <a:p>
            <a:r>
              <a:rPr lang="en-US" altLang="zh-TW" sz="2200"/>
              <a:t>The </a:t>
            </a:r>
            <a:r>
              <a:rPr lang="en-US" altLang="zh-TW" sz="2200" b="1"/>
              <a:t>WHERE</a:t>
            </a:r>
            <a:r>
              <a:rPr lang="en-US" altLang="zh-TW" sz="2200"/>
              <a:t> statement allows (in addition to standard SQL constructs), expressions of the form</a:t>
            </a:r>
          </a:p>
          <a:p>
            <a:pPr>
              <a:buFont typeface="Monotype Sorts" pitchFamily="2" charset="2"/>
              <a:buNone/>
            </a:pPr>
            <a:r>
              <a:rPr lang="en-US" altLang="zh-TW" sz="2200" b="1">
                <a:latin typeface="Courier New" pitchFamily="49" charset="0"/>
              </a:rPr>
              <a:t>		term IN func_ca11</a:t>
            </a:r>
            <a:endParaRPr lang="en-US" altLang="zh-TW" sz="2200"/>
          </a:p>
          <a:p>
            <a:pPr>
              <a:buFont typeface="Monotype Sorts" pitchFamily="2" charset="2"/>
              <a:buNone/>
            </a:pPr>
            <a:r>
              <a:rPr lang="en-US" altLang="zh-TW" sz="2200"/>
              <a:t>	where</a:t>
            </a:r>
          </a:p>
          <a:p>
            <a:pPr lvl="1"/>
            <a:r>
              <a:rPr lang="en-US" altLang="zh-TW" sz="2000" b="1">
                <a:latin typeface="Courier New" pitchFamily="49" charset="0"/>
              </a:rPr>
              <a:t>term</a:t>
            </a:r>
            <a:r>
              <a:rPr lang="en-US" altLang="zh-TW" sz="2000"/>
              <a:t>  is either a variable (in which case it ranges over the output type of </a:t>
            </a:r>
            <a:r>
              <a:rPr lang="en-US" altLang="zh-TW" sz="2000" b="1">
                <a:latin typeface="Courier New" pitchFamily="49" charset="0"/>
              </a:rPr>
              <a:t>func_call)</a:t>
            </a:r>
            <a:r>
              <a:rPr lang="en-US" altLang="zh-TW" sz="2000"/>
              <a:t> or an object having the same output type as </a:t>
            </a:r>
            <a:r>
              <a:rPr lang="en-US" altLang="zh-TW" sz="2000" b="1">
                <a:latin typeface="Courier New" pitchFamily="49" charset="0"/>
              </a:rPr>
              <a:t>func_call</a:t>
            </a:r>
            <a:r>
              <a:rPr lang="en-US" altLang="zh-TW" sz="2000"/>
              <a:t> and</a:t>
            </a:r>
          </a:p>
          <a:p>
            <a:pPr lvl="1"/>
            <a:r>
              <a:rPr lang="en-US" altLang="zh-TW" sz="2000" b="1">
                <a:latin typeface="Courier New" pitchFamily="49" charset="0"/>
              </a:rPr>
              <a:t>func_call</a:t>
            </a:r>
            <a:r>
              <a:rPr lang="en-US" altLang="zh-TW" sz="2000"/>
              <a:t> is any of the five function calls stated above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457200"/>
            <a:ext cx="7772400" cy="990600"/>
          </a:xfrm>
        </p:spPr>
        <p:txBody>
          <a:bodyPr>
            <a:normAutofit/>
          </a:bodyPr>
          <a:lstStyle/>
          <a:p>
            <a:pPr algn="ctr" fontAlgn="auto">
              <a:spcAft>
                <a:spcPts val="0"/>
              </a:spcAft>
              <a:defRPr/>
            </a:pPr>
            <a:r>
              <a:rPr lang="en-US" altLang="zh-TW" sz="3200" b="1">
                <a:effectLst>
                  <a:outerShdw blurRad="38100" dist="38100" dir="2700000" algn="tl">
                    <a:srgbClr val="FFFFFF"/>
                  </a:outerShdw>
                </a:effectLst>
              </a:rPr>
              <a:t>Sample SMDS-SQL Statements</a:t>
            </a:r>
            <a:endParaRPr lang="en-US" altLang="zh-TW"/>
          </a:p>
        </p:txBody>
      </p:sp>
      <p:sp>
        <p:nvSpPr>
          <p:cNvPr id="34819"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BF7BC7FF-E859-43E9-BA8B-7787D047F1AA}" type="slidenum">
              <a:rPr lang="zh-TW" altLang="en-US"/>
              <a:pPr>
                <a:defRPr/>
              </a:pPr>
              <a:t>138</a:t>
            </a:fld>
            <a:endParaRPr lang="zh-TW" altLang="en-US"/>
          </a:p>
        </p:txBody>
      </p:sp>
      <p:sp>
        <p:nvSpPr>
          <p:cNvPr id="34821" name="Rectangle 3"/>
          <p:cNvSpPr>
            <a:spLocks noGrp="1" noChangeArrowheads="1"/>
          </p:cNvSpPr>
          <p:nvPr>
            <p:ph sz="quarter" idx="1"/>
          </p:nvPr>
        </p:nvSpPr>
        <p:spPr>
          <a:xfrm>
            <a:off x="685800" y="1752600"/>
            <a:ext cx="8305800" cy="4343400"/>
          </a:xfrm>
        </p:spPr>
        <p:txBody>
          <a:bodyPr/>
          <a:lstStyle/>
          <a:p>
            <a:r>
              <a:rPr lang="en-US" altLang="zh-TW" sz="2200"/>
              <a:t>Find all image/video objects containing both Jane Shady and Big Spender. This can be expressed as the SMDS-SQL query:</a:t>
            </a:r>
            <a:endParaRPr lang="en-US" altLang="zh-TW" sz="2000"/>
          </a:p>
          <a:p>
            <a:endParaRPr lang="en-US" altLang="zh-TW" sz="2000"/>
          </a:p>
          <a:p>
            <a:pPr>
              <a:spcBef>
                <a:spcPct val="0"/>
              </a:spcBef>
              <a:buFont typeface="Monotype Sorts" pitchFamily="2" charset="2"/>
              <a:buNone/>
            </a:pPr>
            <a:r>
              <a:rPr lang="en-US" altLang="zh-TW" sz="2000" b="1">
                <a:latin typeface="Courier New" pitchFamily="49" charset="0"/>
              </a:rPr>
              <a:t>	SELECT	M</a:t>
            </a:r>
          </a:p>
          <a:p>
            <a:pPr>
              <a:spcBef>
                <a:spcPct val="0"/>
              </a:spcBef>
              <a:buFont typeface="Monotype Sorts" pitchFamily="2" charset="2"/>
              <a:buNone/>
            </a:pPr>
            <a:r>
              <a:rPr lang="en-US" altLang="zh-TW" sz="2000" b="1">
                <a:latin typeface="Courier New" pitchFamily="49" charset="0"/>
              </a:rPr>
              <a:t>	FROM	smds source1 M</a:t>
            </a:r>
          </a:p>
          <a:p>
            <a:pPr>
              <a:spcBef>
                <a:spcPct val="0"/>
              </a:spcBef>
              <a:buFont typeface="Monotype Sorts" pitchFamily="2" charset="2"/>
              <a:buNone/>
            </a:pPr>
            <a:r>
              <a:rPr lang="en-US" altLang="zh-TW" sz="2000" b="1">
                <a:latin typeface="Courier New" pitchFamily="49" charset="0"/>
              </a:rPr>
              <a:t>	WHERE	(FindType(M)=Video OR FindType(M)=Image)</a:t>
            </a:r>
          </a:p>
          <a:p>
            <a:pPr>
              <a:spcBef>
                <a:spcPct val="0"/>
              </a:spcBef>
              <a:buFont typeface="Monotype Sorts" pitchFamily="2" charset="2"/>
              <a:buNone/>
            </a:pPr>
            <a:r>
              <a:rPr lang="en-US" altLang="zh-TW" sz="2000" b="1">
                <a:latin typeface="Courier New" pitchFamily="49" charset="0"/>
              </a:rPr>
              <a:t>			AND</a:t>
            </a:r>
          </a:p>
          <a:p>
            <a:pPr>
              <a:spcBef>
                <a:spcPct val="0"/>
              </a:spcBef>
              <a:buFont typeface="Monotype Sorts" pitchFamily="2" charset="2"/>
              <a:buNone/>
            </a:pPr>
            <a:r>
              <a:rPr lang="en-US" altLang="zh-TW" sz="2000" b="1">
                <a:latin typeface="Courier New" pitchFamily="49" charset="0"/>
              </a:rPr>
              <a:t>			M IN FindObjWithFeature(Big Spender)</a:t>
            </a:r>
          </a:p>
          <a:p>
            <a:pPr>
              <a:spcBef>
                <a:spcPct val="0"/>
              </a:spcBef>
              <a:buFont typeface="Monotype Sorts" pitchFamily="2" charset="2"/>
              <a:buNone/>
            </a:pPr>
            <a:r>
              <a:rPr lang="en-US" altLang="zh-TW" sz="2000" b="1">
                <a:latin typeface="Courier New" pitchFamily="49" charset="0"/>
              </a:rPr>
              <a:t>			AND</a:t>
            </a:r>
          </a:p>
          <a:p>
            <a:pPr>
              <a:spcBef>
                <a:spcPct val="0"/>
              </a:spcBef>
              <a:buFont typeface="Monotype Sorts" pitchFamily="2" charset="2"/>
              <a:buNone/>
            </a:pPr>
            <a:r>
              <a:rPr lang="en-US" altLang="zh-TW" sz="2000" b="1">
                <a:latin typeface="Courier New" pitchFamily="49" charset="0"/>
              </a:rPr>
              <a:t>			M IN FindObjWithFeature(Jane Shady).</a:t>
            </a:r>
          </a:p>
          <a:p>
            <a:endParaRPr lang="en-US" altLang="zh-TW" sz="20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fontAlgn="auto">
              <a:spcAft>
                <a:spcPts val="0"/>
              </a:spcAft>
              <a:defRPr/>
            </a:pPr>
            <a:r>
              <a:rPr lang="en-US" altLang="zh-TW" sz="2800" b="1">
                <a:effectLst>
                  <a:outerShdw blurRad="38100" dist="38100" dir="2700000" algn="tl">
                    <a:srgbClr val="FFFFFF"/>
                  </a:outerShdw>
                </a:effectLst>
              </a:rPr>
              <a:t>Sample SMDS-SQL Statements</a:t>
            </a:r>
            <a:r>
              <a:rPr lang="en-US" altLang="zh-TW" sz="3200" b="1">
                <a:effectLst>
                  <a:outerShdw blurRad="38100" dist="38100" dir="2700000" algn="tl">
                    <a:srgbClr val="FFFFFF"/>
                  </a:outerShdw>
                </a:effectLst>
              </a:rPr>
              <a:t> </a:t>
            </a:r>
            <a:r>
              <a:rPr lang="en-US" altLang="zh-TW" sz="2800" b="1">
                <a:effectLst>
                  <a:outerShdw blurRad="38100" dist="38100" dir="2700000" algn="tl">
                    <a:srgbClr val="FFFFFF"/>
                  </a:outerShdw>
                </a:effectLst>
              </a:rPr>
              <a:t>(cont.)</a:t>
            </a:r>
          </a:p>
        </p:txBody>
      </p:sp>
      <p:sp>
        <p:nvSpPr>
          <p:cNvPr id="35843"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D65EC138-27C9-4448-BA5D-83D9162D9851}" type="slidenum">
              <a:rPr lang="zh-TW" altLang="en-US"/>
              <a:pPr>
                <a:defRPr/>
              </a:pPr>
              <a:t>139</a:t>
            </a:fld>
            <a:endParaRPr lang="zh-TW" altLang="en-US"/>
          </a:p>
        </p:txBody>
      </p:sp>
      <p:sp>
        <p:nvSpPr>
          <p:cNvPr id="35845" name="Rectangle 3"/>
          <p:cNvSpPr>
            <a:spLocks noGrp="1" noChangeArrowheads="1"/>
          </p:cNvSpPr>
          <p:nvPr>
            <p:ph sz="quarter" idx="1"/>
          </p:nvPr>
        </p:nvSpPr>
        <p:spPr>
          <a:xfrm>
            <a:off x="685800" y="1981200"/>
            <a:ext cx="8153400" cy="4114800"/>
          </a:xfrm>
        </p:spPr>
        <p:txBody>
          <a:bodyPr/>
          <a:lstStyle/>
          <a:p>
            <a:r>
              <a:rPr lang="en-US" altLang="zh-TW" sz="2200"/>
              <a:t>Find all image/video objects containing Big Spender wearing a purple suit. This can be expressed as the SMDS-SQL query:</a:t>
            </a:r>
            <a:endParaRPr lang="en-US" altLang="zh-TW" sz="2000"/>
          </a:p>
          <a:p>
            <a:endParaRPr lang="en-US" altLang="zh-TW" sz="2000"/>
          </a:p>
          <a:p>
            <a:pPr>
              <a:spcBef>
                <a:spcPct val="0"/>
              </a:spcBef>
              <a:buFont typeface="Monotype Sorts" pitchFamily="2" charset="2"/>
              <a:buNone/>
            </a:pPr>
            <a:r>
              <a:rPr lang="en-US" altLang="zh-TW" sz="2000" b="1">
                <a:latin typeface="Courier New" pitchFamily="49" charset="0"/>
              </a:rPr>
              <a:t>	SELECT	M</a:t>
            </a:r>
          </a:p>
          <a:p>
            <a:pPr>
              <a:spcBef>
                <a:spcPct val="0"/>
              </a:spcBef>
              <a:buFont typeface="Monotype Sorts" pitchFamily="2" charset="2"/>
              <a:buNone/>
            </a:pPr>
            <a:r>
              <a:rPr lang="en-US" altLang="zh-TW" sz="2000" b="1">
                <a:latin typeface="Courier New" pitchFamily="49" charset="0"/>
              </a:rPr>
              <a:t>	FROM	smds sourcel M</a:t>
            </a:r>
          </a:p>
          <a:p>
            <a:pPr>
              <a:spcBef>
                <a:spcPct val="0"/>
              </a:spcBef>
              <a:buFont typeface="Monotype Sorts" pitchFamily="2" charset="2"/>
              <a:buNone/>
            </a:pPr>
            <a:r>
              <a:rPr lang="en-US" altLang="zh-TW" sz="2000" b="1">
                <a:latin typeface="Courier New" pitchFamily="49" charset="0"/>
              </a:rPr>
              <a:t>	WHERE	(FindType(M)=Video OR FindType(M)=Image)</a:t>
            </a:r>
          </a:p>
          <a:p>
            <a:pPr>
              <a:spcBef>
                <a:spcPct val="0"/>
              </a:spcBef>
              <a:buFont typeface="Monotype Sorts" pitchFamily="2" charset="2"/>
              <a:buNone/>
            </a:pPr>
            <a:r>
              <a:rPr lang="en-US" altLang="zh-TW" sz="2000" b="1">
                <a:latin typeface="Courier New" pitchFamily="49" charset="0"/>
              </a:rPr>
              <a:t>			AND</a:t>
            </a:r>
          </a:p>
          <a:p>
            <a:pPr>
              <a:spcBef>
                <a:spcPct val="0"/>
              </a:spcBef>
              <a:buFont typeface="Monotype Sorts" pitchFamily="2" charset="2"/>
              <a:buNone/>
            </a:pPr>
            <a:r>
              <a:rPr lang="en-US" altLang="zh-TW" sz="2000" b="1">
                <a:latin typeface="Courier New" pitchFamily="49" charset="0"/>
              </a:rPr>
              <a:t>			M IN FindObjWithFeatureandAttr(Big 			Spender, suit, purple)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 Query Parallelism</a:t>
            </a:r>
          </a:p>
        </p:txBody>
      </p:sp>
      <p:pic>
        <p:nvPicPr>
          <p:cNvPr id="1026" name="Picture 2"/>
          <p:cNvPicPr>
            <a:picLocks noGrp="1" noChangeAspect="1" noChangeArrowheads="1"/>
          </p:cNvPicPr>
          <p:nvPr>
            <p:ph idx="1"/>
          </p:nvPr>
        </p:nvPicPr>
        <p:blipFill>
          <a:blip r:embed="rId2"/>
          <a:srcRect/>
          <a:stretch>
            <a:fillRect/>
          </a:stretch>
        </p:blipFill>
        <p:spPr bwMode="auto">
          <a:xfrm>
            <a:off x="914400" y="1905000"/>
            <a:ext cx="7848600" cy="4572000"/>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457200"/>
            <a:ext cx="7772400" cy="457200"/>
          </a:xfrm>
        </p:spPr>
        <p:txBody>
          <a:bodyPr>
            <a:normAutofit fontScale="90000"/>
          </a:bodyPr>
          <a:lstStyle/>
          <a:p>
            <a:pPr fontAlgn="auto">
              <a:spcAft>
                <a:spcPts val="0"/>
              </a:spcAft>
              <a:defRPr/>
            </a:pPr>
            <a:r>
              <a:rPr lang="en-US" altLang="zh-TW" sz="2800" b="1">
                <a:effectLst>
                  <a:outerShdw blurRad="38100" dist="38100" dir="2700000" algn="tl">
                    <a:srgbClr val="FFFFFF"/>
                  </a:outerShdw>
                </a:effectLst>
              </a:rPr>
              <a:t>Sample SMDS-SQL Statements (cont.)</a:t>
            </a:r>
            <a:endParaRPr lang="zh-TW" altLang="en-US" sz="2800" b="1">
              <a:effectLst>
                <a:outerShdw blurRad="38100" dist="38100" dir="2700000" algn="tl">
                  <a:srgbClr val="FFFFFF"/>
                </a:outerShdw>
              </a:effectLst>
            </a:endParaRPr>
          </a:p>
        </p:txBody>
      </p:sp>
      <p:sp>
        <p:nvSpPr>
          <p:cNvPr id="36867"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8E4999E7-0E25-457A-B83C-D668131C5F61}" type="slidenum">
              <a:rPr lang="zh-TW" altLang="en-US"/>
              <a:pPr>
                <a:defRPr/>
              </a:pPr>
              <a:t>140</a:t>
            </a:fld>
            <a:endParaRPr lang="zh-TW" altLang="en-US"/>
          </a:p>
        </p:txBody>
      </p:sp>
      <p:sp>
        <p:nvSpPr>
          <p:cNvPr id="36869" name="Rectangle 3"/>
          <p:cNvSpPr>
            <a:spLocks noGrp="1" noChangeArrowheads="1"/>
          </p:cNvSpPr>
          <p:nvPr>
            <p:ph sz="quarter" idx="1"/>
          </p:nvPr>
        </p:nvSpPr>
        <p:spPr>
          <a:xfrm>
            <a:off x="457200" y="914400"/>
            <a:ext cx="8382000" cy="5181600"/>
          </a:xfrm>
        </p:spPr>
        <p:txBody>
          <a:bodyPr>
            <a:normAutofit lnSpcReduction="10000"/>
          </a:bodyPr>
          <a:lstStyle/>
          <a:p>
            <a:r>
              <a:rPr lang="en-US" altLang="zh-TW" sz="2000"/>
              <a:t>Find all images containing Jane Shady and a person who appears in a video with Big Spender. Unlike the preceding queries this query involves computing a "join" like operations across different data domains. In order to do this, we use existential variables such as the variable "Person" in the query below, which is used to refer to the existence of an unknown person whose identity is to be determined.</a:t>
            </a:r>
          </a:p>
          <a:p>
            <a:pPr>
              <a:buFont typeface="Monotype Sorts" pitchFamily="2" charset="2"/>
              <a:buNone/>
            </a:pPr>
            <a:endParaRPr lang="en-US" altLang="zh-TW" sz="800"/>
          </a:p>
          <a:p>
            <a:pPr lvl="1">
              <a:buFont typeface="Monotype Sorts" pitchFamily="2" charset="2"/>
              <a:buNone/>
            </a:pPr>
            <a:r>
              <a:rPr lang="en-US" altLang="zh-TW" sz="2000" b="1">
                <a:latin typeface="Courier New" pitchFamily="49" charset="0"/>
              </a:rPr>
              <a:t>SELECT	M,Person</a:t>
            </a:r>
          </a:p>
          <a:p>
            <a:pPr lvl="1">
              <a:buFont typeface="Monotype Sorts" pitchFamily="2" charset="2"/>
              <a:buNone/>
            </a:pPr>
            <a:r>
              <a:rPr lang="en-US" altLang="zh-TW" sz="2000" b="1">
                <a:latin typeface="Courier New" pitchFamily="49" charset="0"/>
              </a:rPr>
              <a:t>FROM	smds sourcel M,M1</a:t>
            </a:r>
          </a:p>
          <a:p>
            <a:pPr lvl="1">
              <a:buFont typeface="Monotype Sorts" pitchFamily="2" charset="2"/>
              <a:buNone/>
            </a:pPr>
            <a:r>
              <a:rPr lang="en-US" altLang="zh-TW" sz="2000" b="1">
                <a:latin typeface="Courier New" pitchFamily="49" charset="0"/>
              </a:rPr>
              <a:t>WHERE	(FindType(M)=Image) AND</a:t>
            </a:r>
          </a:p>
          <a:p>
            <a:pPr lvl="1">
              <a:buFont typeface="Monotype Sorts" pitchFamily="2" charset="2"/>
              <a:buNone/>
            </a:pPr>
            <a:r>
              <a:rPr lang="en-US" altLang="zh-TW" sz="2000" b="1">
                <a:latin typeface="Courier New" pitchFamily="49" charset="0"/>
              </a:rPr>
              <a:t>			(FindType(M1)=Video) AND</a:t>
            </a:r>
          </a:p>
          <a:p>
            <a:pPr lvl="1">
              <a:buFont typeface="Monotype Sorts" pitchFamily="2" charset="2"/>
              <a:buNone/>
            </a:pPr>
            <a:r>
              <a:rPr lang="en-US" altLang="zh-TW" sz="2000" b="1">
                <a:latin typeface="Courier New" pitchFamily="49" charset="0"/>
              </a:rPr>
              <a:t>			M IN FindObjWithFeature(Jane Shady) AND</a:t>
            </a:r>
          </a:p>
          <a:p>
            <a:pPr lvl="1">
              <a:buFont typeface="Monotype Sorts" pitchFamily="2" charset="2"/>
              <a:buNone/>
            </a:pPr>
            <a:r>
              <a:rPr lang="en-US" altLang="zh-TW" sz="2000" b="1">
                <a:latin typeface="Courier New" pitchFamily="49" charset="0"/>
              </a:rPr>
              <a:t>			M1 IN FindObjWithFeature(Big Spender) AND</a:t>
            </a:r>
          </a:p>
          <a:p>
            <a:pPr lvl="1">
              <a:buFont typeface="Monotype Sorts" pitchFamily="2" charset="2"/>
              <a:buNone/>
            </a:pPr>
            <a:r>
              <a:rPr lang="en-US" altLang="zh-TW" sz="2000" b="1">
                <a:latin typeface="Courier New" pitchFamily="49" charset="0"/>
              </a:rPr>
              <a:t>			Person IN FindFeaturesinObj (M) AND</a:t>
            </a:r>
          </a:p>
          <a:p>
            <a:pPr lvl="1">
              <a:buFont typeface="Monotype Sorts" pitchFamily="2" charset="2"/>
              <a:buNone/>
            </a:pPr>
            <a:r>
              <a:rPr lang="en-US" altLang="zh-TW" sz="2000" b="1">
                <a:latin typeface="Courier New" pitchFamily="49" charset="0"/>
              </a:rPr>
              <a:t>			Person IN FindFeaturesinObj (M1) AND</a:t>
            </a:r>
          </a:p>
          <a:p>
            <a:pPr lvl="1">
              <a:buFont typeface="Monotype Sorts" pitchFamily="2" charset="2"/>
              <a:buNone/>
            </a:pPr>
            <a:r>
              <a:rPr lang="en-US" altLang="zh-TW" sz="2000">
                <a:latin typeface="Courier New" pitchFamily="49" charset="0"/>
              </a:rPr>
              <a:t>			</a:t>
            </a:r>
            <a:r>
              <a:rPr lang="en-US" altLang="zh-TW" sz="2000" b="1">
                <a:latin typeface="Courier New" pitchFamily="49" charset="0"/>
              </a:rPr>
              <a:t>Person</a:t>
            </a:r>
            <a:r>
              <a:rPr lang="en-US" altLang="zh-TW" sz="2000" b="1">
                <a:latin typeface="Courier New" pitchFamily="49" charset="0"/>
                <a:sym typeface="Symbol" pitchFamily="18" charset="2"/>
              </a:rPr>
              <a:t></a:t>
            </a:r>
            <a:r>
              <a:rPr lang="en-US" altLang="zh-TW" sz="2000" b="1">
                <a:latin typeface="Courier New" pitchFamily="49" charset="0"/>
              </a:rPr>
              <a:t>Jane Shady AND Person</a:t>
            </a:r>
            <a:r>
              <a:rPr lang="en-US" altLang="zh-TW" sz="2000" b="1">
                <a:latin typeface="Courier New" pitchFamily="49" charset="0"/>
                <a:sym typeface="Symbol" pitchFamily="18" charset="2"/>
              </a:rPr>
              <a:t></a:t>
            </a:r>
            <a:r>
              <a:rPr lang="en-US" altLang="zh-TW" sz="2000" b="1">
                <a:latin typeface="Courier New" pitchFamily="49" charset="0"/>
              </a:rPr>
              <a:t>Big Spender</a:t>
            </a:r>
            <a:endParaRPr lang="en-US" altLang="zh-TW"/>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pPr fontAlgn="auto">
              <a:spcAft>
                <a:spcPts val="0"/>
              </a:spcAft>
              <a:defRPr/>
            </a:pPr>
            <a:r>
              <a:rPr lang="en-US" altLang="zh-TW" sz="3200" b="1">
                <a:effectLst>
                  <a:outerShdw blurRad="38100" dist="38100" dir="2700000" algn="tl">
                    <a:srgbClr val="FFFFFF"/>
                  </a:outerShdw>
                </a:effectLst>
              </a:rPr>
              <a:t>Querying SMDSs (Hybrid Representation)</a:t>
            </a:r>
            <a:endParaRPr lang="zh-TW" altLang="en-US" sz="3200" b="1">
              <a:effectLst>
                <a:outerShdw blurRad="38100" dist="38100" dir="2700000" algn="tl">
                  <a:srgbClr val="FFFFFF"/>
                </a:outerShdw>
              </a:effectLst>
            </a:endParaRPr>
          </a:p>
        </p:txBody>
      </p:sp>
      <p:sp>
        <p:nvSpPr>
          <p:cNvPr id="37891"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3FE0DA65-3B89-4E00-8837-033CA90E03FF}" type="slidenum">
              <a:rPr lang="zh-TW" altLang="en-US"/>
              <a:pPr>
                <a:defRPr/>
              </a:pPr>
              <a:t>141</a:t>
            </a:fld>
            <a:endParaRPr lang="zh-TW" altLang="en-US"/>
          </a:p>
        </p:txBody>
      </p:sp>
      <p:sp>
        <p:nvSpPr>
          <p:cNvPr id="37893" name="Rectangle 3"/>
          <p:cNvSpPr>
            <a:spLocks noGrp="1" noChangeArrowheads="1"/>
          </p:cNvSpPr>
          <p:nvPr>
            <p:ph sz="quarter" idx="1"/>
          </p:nvPr>
        </p:nvSpPr>
        <p:spPr>
          <a:xfrm>
            <a:off x="685800" y="1828800"/>
            <a:ext cx="7772400" cy="4267200"/>
          </a:xfrm>
        </p:spPr>
        <p:txBody>
          <a:bodyPr>
            <a:normAutofit lnSpcReduction="10000"/>
          </a:bodyPr>
          <a:lstStyle/>
          <a:p>
            <a:r>
              <a:rPr lang="en-US" altLang="zh-TW" sz="2200"/>
              <a:t>SMDS-SQL may be used to query multimedia objects which are stored in the uniform representation.</a:t>
            </a:r>
          </a:p>
          <a:p>
            <a:r>
              <a:rPr lang="en-US" altLang="zh-TW" sz="2200"/>
              <a:t>“What is it about the hybrid representation that causes our query language to change?”</a:t>
            </a:r>
          </a:p>
          <a:p>
            <a:r>
              <a:rPr lang="en-US" altLang="zh-TW" sz="2200"/>
              <a:t>In the uniform representation, all the data sources being queried are SMDSs, while in the hybrid representation, different (non-SMDS) representations may be used.</a:t>
            </a:r>
          </a:p>
          <a:p>
            <a:r>
              <a:rPr lang="en-US" altLang="zh-TW" sz="2200"/>
              <a:t>A hybrid media representation basically consists of two parts - a set of media objects that use the uniform representation (which we have already treated in the preceding section), and a set of media-types that use their own specialized access structures and query language.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457200"/>
            <a:ext cx="8001000" cy="914400"/>
          </a:xfrm>
        </p:spPr>
        <p:txBody>
          <a:bodyPr>
            <a:normAutofit/>
          </a:bodyPr>
          <a:lstStyle/>
          <a:p>
            <a:pPr fontAlgn="auto">
              <a:spcAft>
                <a:spcPts val="0"/>
              </a:spcAft>
              <a:defRPr/>
            </a:pPr>
            <a:r>
              <a:rPr lang="en-US" altLang="zh-TW" sz="2800" b="1">
                <a:effectLst>
                  <a:outerShdw blurRad="38100" dist="38100" dir="2700000" algn="tl">
                    <a:srgbClr val="FFFFFF"/>
                  </a:outerShdw>
                </a:effectLst>
              </a:rPr>
              <a:t>Querying SMDSs (Uniform Representation) (cont.)</a:t>
            </a:r>
            <a:endParaRPr lang="zh-TW" altLang="en-US" sz="3200" b="1">
              <a:effectLst>
                <a:outerShdw blurRad="38100" dist="38100" dir="2700000" algn="tl">
                  <a:srgbClr val="FFFFFF"/>
                </a:outerShdw>
              </a:effectLst>
            </a:endParaRPr>
          </a:p>
        </p:txBody>
      </p:sp>
      <p:sp>
        <p:nvSpPr>
          <p:cNvPr id="38915" name="Footer Placeholder 4"/>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r>
              <a:rPr lang="zh-TW" altLang="en-US"/>
              <a:t>MM Database</a:t>
            </a:r>
          </a:p>
        </p:txBody>
      </p:sp>
      <p:sp>
        <p:nvSpPr>
          <p:cNvPr id="5" name="Slide Number Placeholder 5"/>
          <p:cNvSpPr>
            <a:spLocks noGrp="1"/>
          </p:cNvSpPr>
          <p:nvPr>
            <p:ph type="sldNum" sz="quarter" idx="12"/>
          </p:nvPr>
        </p:nvSpPr>
        <p:spPr/>
        <p:txBody>
          <a:bodyPr/>
          <a:lstStyle/>
          <a:p>
            <a:pPr>
              <a:defRPr/>
            </a:pPr>
            <a:fld id="{0F20B181-D425-4F22-B0BB-95AA4FE28949}" type="slidenum">
              <a:rPr lang="zh-TW" altLang="en-US"/>
              <a:pPr>
                <a:defRPr/>
              </a:pPr>
              <a:t>142</a:t>
            </a:fld>
            <a:endParaRPr lang="zh-TW" altLang="en-US"/>
          </a:p>
        </p:txBody>
      </p:sp>
      <p:sp>
        <p:nvSpPr>
          <p:cNvPr id="38917" name="Rectangle 3"/>
          <p:cNvSpPr>
            <a:spLocks noGrp="1" noChangeArrowheads="1"/>
          </p:cNvSpPr>
          <p:nvPr>
            <p:ph sz="quarter" idx="1"/>
          </p:nvPr>
        </p:nvSpPr>
        <p:spPr>
          <a:xfrm>
            <a:off x="685800" y="1676400"/>
            <a:ext cx="7772400" cy="4419600"/>
          </a:xfrm>
        </p:spPr>
        <p:txBody>
          <a:bodyPr/>
          <a:lstStyle/>
          <a:p>
            <a:r>
              <a:rPr lang="en-US" altLang="zh-TW" sz="2200"/>
              <a:t>To extend SMDS-SQL to Hybrid-Multimedia SQL (HM-SQL for short), we need to do two things:</a:t>
            </a:r>
          </a:p>
          <a:p>
            <a:pPr lvl="1"/>
            <a:r>
              <a:rPr lang="en-US" altLang="zh-TW" sz="2200"/>
              <a:t>First, HM-SQL, must have the ability to express queries in each of the specialized languages used by these non-SMDS sources</a:t>
            </a:r>
          </a:p>
          <a:p>
            <a:pPr lvl="1"/>
            <a:r>
              <a:rPr lang="en-US" altLang="zh-TW" sz="2200"/>
              <a:t>Second, HM-SQL, must have the ability to express “joins” and other similar binary algebraic operations between SMDS sources and non-SMDS sources</a:t>
            </a:r>
            <a:endParaRPr lang="zh-TW"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Image Processing</a:t>
            </a:r>
          </a:p>
        </p:txBody>
      </p:sp>
      <p:sp>
        <p:nvSpPr>
          <p:cNvPr id="43011" name="Rectangle 3"/>
          <p:cNvSpPr>
            <a:spLocks noGrp="1" noChangeArrowheads="1"/>
          </p:cNvSpPr>
          <p:nvPr>
            <p:ph type="body" idx="1"/>
          </p:nvPr>
        </p:nvSpPr>
        <p:spPr/>
        <p:txBody>
          <a:bodyPr/>
          <a:lstStyle/>
          <a:p>
            <a:endParaRPr lang="en-US" sz="2400"/>
          </a:p>
          <a:p>
            <a:endParaRPr lang="en-US" sz="2400"/>
          </a:p>
          <a:p>
            <a:endParaRPr lang="en-US" sz="2400"/>
          </a:p>
          <a:p>
            <a:endParaRPr lang="en-US" sz="2400"/>
          </a:p>
          <a:p>
            <a:r>
              <a:rPr lang="en-US" sz="2400"/>
              <a:t>Image Enhancement</a:t>
            </a:r>
            <a:endParaRPr lang="en-US"/>
          </a:p>
        </p:txBody>
      </p:sp>
      <p:pic>
        <p:nvPicPr>
          <p:cNvPr id="43012" name="Picture 4" descr="A:\terrain.jpg"/>
          <p:cNvPicPr>
            <a:picLocks noChangeAspect="1" noChangeArrowheads="1"/>
          </p:cNvPicPr>
          <p:nvPr/>
        </p:nvPicPr>
        <p:blipFill>
          <a:blip r:embed="rId2"/>
          <a:srcRect/>
          <a:stretch>
            <a:fillRect/>
          </a:stretch>
        </p:blipFill>
        <p:spPr bwMode="auto">
          <a:xfrm>
            <a:off x="2286000" y="4267200"/>
            <a:ext cx="2362200" cy="2249488"/>
          </a:xfrm>
          <a:prstGeom prst="rect">
            <a:avLst/>
          </a:prstGeom>
          <a:noFill/>
        </p:spPr>
      </p:pic>
      <p:pic>
        <p:nvPicPr>
          <p:cNvPr id="43013" name="Picture 5" descr="A:\IP.gif"/>
          <p:cNvPicPr>
            <a:picLocks noChangeAspect="1" noChangeArrowheads="1"/>
          </p:cNvPicPr>
          <p:nvPr/>
        </p:nvPicPr>
        <p:blipFill>
          <a:blip r:embed="rId3"/>
          <a:srcRect/>
          <a:stretch>
            <a:fillRect/>
          </a:stretch>
        </p:blipFill>
        <p:spPr bwMode="auto">
          <a:xfrm>
            <a:off x="2133600" y="1828800"/>
            <a:ext cx="5410200" cy="1820863"/>
          </a:xfrm>
          <a:prstGeom prst="rect">
            <a:avLst/>
          </a:prstGeom>
          <a:noFill/>
        </p:spPr>
      </p:pic>
      <p:pic>
        <p:nvPicPr>
          <p:cNvPr id="43014" name="Picture 6" descr="A:\sharpened.jpg"/>
          <p:cNvPicPr>
            <a:picLocks noChangeAspect="1" noChangeArrowheads="1"/>
          </p:cNvPicPr>
          <p:nvPr/>
        </p:nvPicPr>
        <p:blipFill>
          <a:blip r:embed="rId4"/>
          <a:srcRect/>
          <a:stretch>
            <a:fillRect/>
          </a:stretch>
        </p:blipFill>
        <p:spPr bwMode="auto">
          <a:xfrm>
            <a:off x="5029200" y="4267200"/>
            <a:ext cx="2362200" cy="2247900"/>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en-US"/>
              <a:t>Image Processing (cont’d)</a:t>
            </a:r>
          </a:p>
        </p:txBody>
      </p:sp>
      <p:sp>
        <p:nvSpPr>
          <p:cNvPr id="50179" name="Rectangle 1027"/>
          <p:cNvSpPr>
            <a:spLocks noGrp="1" noChangeArrowheads="1"/>
          </p:cNvSpPr>
          <p:nvPr>
            <p:ph type="body" idx="1"/>
          </p:nvPr>
        </p:nvSpPr>
        <p:spPr/>
        <p:txBody>
          <a:bodyPr/>
          <a:lstStyle/>
          <a:p>
            <a:r>
              <a:rPr lang="en-US"/>
              <a:t>Image Restoration(</a:t>
            </a:r>
            <a:r>
              <a:rPr lang="en-US" sz="2400"/>
              <a:t>e.g., correcting out-focus images)</a:t>
            </a:r>
            <a:endParaRPr lang="en-US"/>
          </a:p>
        </p:txBody>
      </p:sp>
      <p:pic>
        <p:nvPicPr>
          <p:cNvPr id="50180" name="Picture 1028" descr="A:\intro_fig1.gif"/>
          <p:cNvPicPr>
            <a:picLocks noChangeAspect="1" noChangeArrowheads="1"/>
          </p:cNvPicPr>
          <p:nvPr/>
        </p:nvPicPr>
        <p:blipFill>
          <a:blip r:embed="rId2"/>
          <a:srcRect/>
          <a:stretch>
            <a:fillRect/>
          </a:stretch>
        </p:blipFill>
        <p:spPr bwMode="auto">
          <a:xfrm>
            <a:off x="1752600" y="2971800"/>
            <a:ext cx="6096000" cy="2765425"/>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p:txBody>
          <a:bodyPr/>
          <a:lstStyle/>
          <a:p>
            <a:r>
              <a:rPr lang="en-US"/>
              <a:t>Image Processing (cont’d)</a:t>
            </a:r>
          </a:p>
        </p:txBody>
      </p:sp>
      <p:sp>
        <p:nvSpPr>
          <p:cNvPr id="51203" name="Rectangle 1027"/>
          <p:cNvSpPr>
            <a:spLocks noGrp="1" noChangeArrowheads="1"/>
          </p:cNvSpPr>
          <p:nvPr>
            <p:ph type="body" idx="1"/>
          </p:nvPr>
        </p:nvSpPr>
        <p:spPr/>
        <p:txBody>
          <a:bodyPr/>
          <a:lstStyle/>
          <a:p>
            <a:r>
              <a:rPr lang="en-US"/>
              <a:t>Image Compression</a:t>
            </a:r>
          </a:p>
        </p:txBody>
      </p:sp>
      <p:pic>
        <p:nvPicPr>
          <p:cNvPr id="51204" name="Picture 1028" descr="A:\comp.jpg"/>
          <p:cNvPicPr>
            <a:picLocks noChangeAspect="1" noChangeArrowheads="1"/>
          </p:cNvPicPr>
          <p:nvPr/>
        </p:nvPicPr>
        <p:blipFill>
          <a:blip r:embed="rId2">
            <a:lum bright="-18000"/>
          </a:blip>
          <a:srcRect/>
          <a:stretch>
            <a:fillRect/>
          </a:stretch>
        </p:blipFill>
        <p:spPr bwMode="auto">
          <a:xfrm>
            <a:off x="609600" y="2819400"/>
            <a:ext cx="8229600" cy="2925763"/>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Computer Graphics</a:t>
            </a:r>
          </a:p>
        </p:txBody>
      </p:sp>
      <p:sp>
        <p:nvSpPr>
          <p:cNvPr id="45059" name="Rectangle 3"/>
          <p:cNvSpPr>
            <a:spLocks noGrp="1" noChangeArrowheads="1"/>
          </p:cNvSpPr>
          <p:nvPr>
            <p:ph type="body" idx="1"/>
          </p:nvPr>
        </p:nvSpPr>
        <p:spPr>
          <a:xfrm>
            <a:off x="685800" y="1676400"/>
            <a:ext cx="7772400" cy="4419600"/>
          </a:xfrm>
        </p:spPr>
        <p:txBody>
          <a:bodyPr/>
          <a:lstStyle/>
          <a:p>
            <a:r>
              <a:rPr lang="en-US"/>
              <a:t>Geometric modeling</a:t>
            </a:r>
          </a:p>
        </p:txBody>
      </p:sp>
      <p:pic>
        <p:nvPicPr>
          <p:cNvPr id="45060" name="Picture 4" descr="A:\CG.gif"/>
          <p:cNvPicPr>
            <a:picLocks noChangeAspect="1" noChangeArrowheads="1"/>
          </p:cNvPicPr>
          <p:nvPr/>
        </p:nvPicPr>
        <p:blipFill>
          <a:blip r:embed="rId2"/>
          <a:srcRect/>
          <a:stretch>
            <a:fillRect/>
          </a:stretch>
        </p:blipFill>
        <p:spPr bwMode="auto">
          <a:xfrm>
            <a:off x="2133600" y="2209800"/>
            <a:ext cx="5410200" cy="1568450"/>
          </a:xfrm>
          <a:prstGeom prst="rect">
            <a:avLst/>
          </a:prstGeom>
          <a:noFill/>
        </p:spPr>
      </p:pic>
      <p:pic>
        <p:nvPicPr>
          <p:cNvPr id="45061" name="Picture 5" descr="A:\graphics.jpg"/>
          <p:cNvPicPr>
            <a:picLocks noChangeAspect="1" noChangeArrowheads="1"/>
          </p:cNvPicPr>
          <p:nvPr/>
        </p:nvPicPr>
        <p:blipFill>
          <a:blip r:embed="rId3"/>
          <a:srcRect/>
          <a:stretch>
            <a:fillRect/>
          </a:stretch>
        </p:blipFill>
        <p:spPr bwMode="auto">
          <a:xfrm>
            <a:off x="1524000" y="4038600"/>
            <a:ext cx="7096125" cy="2371725"/>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Face Detection</a:t>
            </a:r>
          </a:p>
        </p:txBody>
      </p:sp>
      <p:sp>
        <p:nvSpPr>
          <p:cNvPr id="88067" name="Rectangle 3"/>
          <p:cNvSpPr>
            <a:spLocks noGrp="1" noChangeArrowheads="1"/>
          </p:cNvSpPr>
          <p:nvPr>
            <p:ph type="body" idx="1"/>
          </p:nvPr>
        </p:nvSpPr>
        <p:spPr/>
        <p:txBody>
          <a:bodyPr/>
          <a:lstStyle/>
          <a:p>
            <a:endParaRPr lang="en-US"/>
          </a:p>
        </p:txBody>
      </p:sp>
      <p:pic>
        <p:nvPicPr>
          <p:cNvPr id="88068" name="Picture 4" descr="A:\faced.jpg"/>
          <p:cNvPicPr>
            <a:picLocks noChangeAspect="1" noChangeArrowheads="1"/>
          </p:cNvPicPr>
          <p:nvPr/>
        </p:nvPicPr>
        <p:blipFill>
          <a:blip r:embed="rId2"/>
          <a:srcRect/>
          <a:stretch>
            <a:fillRect/>
          </a:stretch>
        </p:blipFill>
        <p:spPr bwMode="auto">
          <a:xfrm>
            <a:off x="1066800" y="2286000"/>
            <a:ext cx="3429000" cy="3429000"/>
          </a:xfrm>
          <a:prstGeom prst="rect">
            <a:avLst/>
          </a:prstGeom>
          <a:noFill/>
        </p:spPr>
      </p:pic>
      <p:pic>
        <p:nvPicPr>
          <p:cNvPr id="88069" name="Picture 5" descr="A:\face_detection_1.jpg"/>
          <p:cNvPicPr>
            <a:picLocks noChangeAspect="1" noChangeArrowheads="1"/>
          </p:cNvPicPr>
          <p:nvPr/>
        </p:nvPicPr>
        <p:blipFill>
          <a:blip r:embed="rId3"/>
          <a:srcRect/>
          <a:stretch>
            <a:fillRect/>
          </a:stretch>
        </p:blipFill>
        <p:spPr bwMode="auto">
          <a:xfrm>
            <a:off x="4953000" y="2362200"/>
            <a:ext cx="3276600" cy="3276600"/>
          </a:xfrm>
          <a:prstGeom prst="rect">
            <a:avLst/>
          </a:prstGeom>
          <a:noFill/>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Image Analysis</a:t>
            </a:r>
          </a:p>
        </p:txBody>
      </p:sp>
      <p:sp>
        <p:nvSpPr>
          <p:cNvPr id="3" name="Content Placeholder 2"/>
          <p:cNvSpPr>
            <a:spLocks noGrp="1"/>
          </p:cNvSpPr>
          <p:nvPr>
            <p:ph idx="1"/>
          </p:nvPr>
        </p:nvSpPr>
        <p:spPr/>
        <p:txBody>
          <a:bodyPr/>
          <a:lstStyle/>
          <a:p>
            <a:r>
              <a:rPr lang="en-US" dirty="0"/>
              <a:t>Automated image analysis </a:t>
            </a:r>
            <a:r>
              <a:rPr lang="en-US" b="1" dirty="0"/>
              <a:t>uses finely tuned software to extract data from digital images</a:t>
            </a:r>
            <a:r>
              <a:rPr lang="en-US" dirty="0"/>
              <a:t>. Algorithms recognize specific shapes and patterns in the images and gather quantitative information that is then used for further data analysis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Tools</a:t>
            </a:r>
          </a:p>
        </p:txBody>
      </p:sp>
      <p:sp>
        <p:nvSpPr>
          <p:cNvPr id="3" name="Content Placeholder 2"/>
          <p:cNvSpPr>
            <a:spLocks noGrp="1"/>
          </p:cNvSpPr>
          <p:nvPr>
            <p:ph idx="1"/>
          </p:nvPr>
        </p:nvSpPr>
        <p:spPr/>
        <p:txBody>
          <a:bodyPr/>
          <a:lstStyle/>
          <a:p>
            <a:r>
              <a:rPr lang="en-US" dirty="0"/>
              <a:t>Image analysis software, also known as image recognition or computer vision, </a:t>
            </a:r>
            <a:r>
              <a:rPr lang="en-US" b="1" dirty="0"/>
              <a:t>processes images to extract details using artificial intelligence</a:t>
            </a:r>
            <a:r>
              <a:rPr lang="en-US" dirty="0"/>
              <a:t>. Machine learning algorithms can be used to identify anything – which provides a variety of applications for brands.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 Query Parallelism Types</a:t>
            </a:r>
          </a:p>
        </p:txBody>
      </p:sp>
      <p:sp>
        <p:nvSpPr>
          <p:cNvPr id="3" name="Content Placeholder 2"/>
          <p:cNvSpPr>
            <a:spLocks noGrp="1"/>
          </p:cNvSpPr>
          <p:nvPr>
            <p:ph idx="1"/>
          </p:nvPr>
        </p:nvSpPr>
        <p:spPr/>
        <p:txBody>
          <a:bodyPr/>
          <a:lstStyle/>
          <a:p>
            <a:endParaRPr lang="en-US"/>
          </a:p>
        </p:txBody>
      </p:sp>
      <p:pic>
        <p:nvPicPr>
          <p:cNvPr id="161794" name="Picture 2"/>
          <p:cNvPicPr>
            <a:picLocks noChangeAspect="1" noChangeArrowheads="1"/>
          </p:cNvPicPr>
          <p:nvPr/>
        </p:nvPicPr>
        <p:blipFill>
          <a:blip r:embed="rId2"/>
          <a:srcRect/>
          <a:stretch>
            <a:fillRect/>
          </a:stretch>
        </p:blipFill>
        <p:spPr bwMode="auto">
          <a:xfrm>
            <a:off x="152400" y="1981200"/>
            <a:ext cx="8763000" cy="4191000"/>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 Recognition in Image Processing</a:t>
            </a:r>
          </a:p>
        </p:txBody>
      </p:sp>
      <p:sp>
        <p:nvSpPr>
          <p:cNvPr id="3" name="Content Placeholder 2"/>
          <p:cNvSpPr>
            <a:spLocks noGrp="1"/>
          </p:cNvSpPr>
          <p:nvPr>
            <p:ph idx="1"/>
          </p:nvPr>
        </p:nvSpPr>
        <p:spPr/>
        <p:txBody>
          <a:bodyPr/>
          <a:lstStyle/>
          <a:p>
            <a:r>
              <a:rPr lang="en-US" dirty="0"/>
              <a:t>Object recognition is </a:t>
            </a:r>
            <a:r>
              <a:rPr lang="en-US" b="1" dirty="0"/>
              <a:t>a computer vision technique for identifying objects in images or videos</a:t>
            </a:r>
            <a:r>
              <a:rPr lang="en-US" dirty="0"/>
              <a:t>. Object recognition is a key output of deep learning and machine learning algorithms.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Tagging of Images</a:t>
            </a:r>
          </a:p>
        </p:txBody>
      </p:sp>
      <p:sp>
        <p:nvSpPr>
          <p:cNvPr id="3" name="Content Placeholder 2"/>
          <p:cNvSpPr>
            <a:spLocks noGrp="1"/>
          </p:cNvSpPr>
          <p:nvPr>
            <p:ph idx="1"/>
          </p:nvPr>
        </p:nvSpPr>
        <p:spPr/>
        <p:txBody>
          <a:bodyPr/>
          <a:lstStyle/>
          <a:p>
            <a:r>
              <a:rPr lang="en-US" dirty="0"/>
              <a:t>Image tagging is </a:t>
            </a:r>
            <a:r>
              <a:rPr lang="en-US" b="1" dirty="0"/>
              <a:t>the process of identifying and labeling the contents of an image</a:t>
            </a:r>
            <a:r>
              <a:rPr lang="en-US" dirty="0"/>
              <a:t>. </a:t>
            </a:r>
          </a:p>
          <a:p>
            <a:r>
              <a:rPr lang="en-US" dirty="0"/>
              <a:t>This can be done manually by someone looking at the image and typing in a description, or done automatically using machine learning technology.</a:t>
            </a:r>
          </a:p>
          <a:p>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Additional Reading in Multimedia Database</a:t>
            </a:r>
          </a:p>
        </p:txBody>
      </p:sp>
      <p:sp>
        <p:nvSpPr>
          <p:cNvPr id="3" name="Content Placeholder 2"/>
          <p:cNvSpPr>
            <a:spLocks noGrp="1"/>
          </p:cNvSpPr>
          <p:nvPr>
            <p:ph idx="1"/>
          </p:nvPr>
        </p:nvSpPr>
        <p:spPr/>
        <p:txBody>
          <a:bodyPr/>
          <a:lstStyle/>
          <a:p>
            <a:pPr>
              <a:buNone/>
            </a:pPr>
            <a:r>
              <a:rPr lang="en-US" dirty="0"/>
              <a:t>https://docs.oracle.com/cd/E11882_01/appdev.112/e10777/ch_examples.htm#IMURG11690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Interquery</a:t>
            </a:r>
            <a:endParaRPr lang="en-US" dirty="0"/>
          </a:p>
        </p:txBody>
      </p:sp>
      <p:sp>
        <p:nvSpPr>
          <p:cNvPr id="3" name="Content Placeholder 2"/>
          <p:cNvSpPr>
            <a:spLocks noGrp="1"/>
          </p:cNvSpPr>
          <p:nvPr>
            <p:ph idx="1"/>
          </p:nvPr>
        </p:nvSpPr>
        <p:spPr/>
        <p:txBody>
          <a:bodyPr/>
          <a:lstStyle/>
          <a:p>
            <a:r>
              <a:rPr lang="en-US" dirty="0"/>
              <a:t>If there are 6 queries, each query will take 3 seconds for evaluation. Thus, the total time taken to complete evaluation process is 18 seconds. Inter query parallelism achieves this task only in 3 seconds.</a:t>
            </a:r>
            <a:br>
              <a:rPr lang="en-US" dirty="0"/>
            </a:br>
            <a:r>
              <a:rPr lang="en-US" dirty="0"/>
              <a:t>However, Inter query parallelism is difficult to achieve every time.</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 Query parallelism</a:t>
            </a:r>
          </a:p>
        </p:txBody>
      </p:sp>
      <p:sp>
        <p:nvSpPr>
          <p:cNvPr id="3" name="Content Placeholder 2"/>
          <p:cNvSpPr>
            <a:spLocks noGrp="1"/>
          </p:cNvSpPr>
          <p:nvPr>
            <p:ph idx="1"/>
          </p:nvPr>
        </p:nvSpPr>
        <p:spPr/>
        <p:txBody>
          <a:bodyPr/>
          <a:lstStyle/>
          <a:p>
            <a:r>
              <a:rPr lang="en-US" dirty="0"/>
              <a:t>In this technique query is divided in sub queries which can run simultaneously on different processors, this will minimize the query evaluation time.</a:t>
            </a:r>
          </a:p>
          <a:p>
            <a:r>
              <a:rPr lang="en-US" dirty="0"/>
              <a:t>Intra query parallelism improves the response time of the system.</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 Query</a:t>
            </a:r>
          </a:p>
        </p:txBody>
      </p:sp>
      <p:pic>
        <p:nvPicPr>
          <p:cNvPr id="2050" name="Picture 2"/>
          <p:cNvPicPr>
            <a:picLocks noGrp="1" noChangeAspect="1" noChangeArrowheads="1"/>
          </p:cNvPicPr>
          <p:nvPr>
            <p:ph idx="1"/>
          </p:nvPr>
        </p:nvPicPr>
        <p:blipFill>
          <a:blip r:embed="rId2"/>
          <a:srcRect/>
          <a:stretch>
            <a:fillRect/>
          </a:stretch>
        </p:blipFill>
        <p:spPr bwMode="auto">
          <a:xfrm>
            <a:off x="609600" y="1752600"/>
            <a:ext cx="8077200" cy="4572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Intra Query</a:t>
            </a:r>
          </a:p>
        </p:txBody>
      </p:sp>
      <p:sp>
        <p:nvSpPr>
          <p:cNvPr id="3" name="Content Placeholder 2"/>
          <p:cNvSpPr>
            <a:spLocks noGrp="1"/>
          </p:cNvSpPr>
          <p:nvPr>
            <p:ph idx="1"/>
          </p:nvPr>
        </p:nvSpPr>
        <p:spPr/>
        <p:txBody>
          <a:bodyPr/>
          <a:lstStyle/>
          <a:p>
            <a:r>
              <a:rPr lang="en-US" dirty="0"/>
              <a:t>If we have 6 queries, which can take 3 seconds to complete the evaluation process, the  total time to complete the evaluation process is 18 seconds. </a:t>
            </a:r>
          </a:p>
          <a:p>
            <a:r>
              <a:rPr lang="en-US" dirty="0"/>
              <a:t>But We can achieve this task in only 3 seconds by using intra query evaluation as each query is divided in sub-queries.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Parallelism</a:t>
            </a:r>
          </a:p>
        </p:txBody>
      </p:sp>
      <p:sp>
        <p:nvSpPr>
          <p:cNvPr id="3" name="Content Placeholder 2"/>
          <p:cNvSpPr>
            <a:spLocks noGrp="1"/>
          </p:cNvSpPr>
          <p:nvPr>
            <p:ph idx="1"/>
          </p:nvPr>
        </p:nvSpPr>
        <p:spPr/>
        <p:txBody>
          <a:bodyPr/>
          <a:lstStyle/>
          <a:p>
            <a:pPr>
              <a:buNone/>
            </a:pPr>
            <a:endParaRPr lang="en-US" dirty="0"/>
          </a:p>
        </p:txBody>
      </p:sp>
      <p:pic>
        <p:nvPicPr>
          <p:cNvPr id="49153" name="Picture 1"/>
          <p:cNvPicPr>
            <a:picLocks noChangeAspect="1" noChangeArrowheads="1"/>
          </p:cNvPicPr>
          <p:nvPr/>
        </p:nvPicPr>
        <p:blipFill>
          <a:blip r:embed="rId2"/>
          <a:srcRect/>
          <a:stretch>
            <a:fillRect/>
          </a:stretch>
        </p:blipFill>
        <p:spPr bwMode="auto">
          <a:xfrm>
            <a:off x="381000" y="1447801"/>
            <a:ext cx="8305800" cy="49530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Parallelism</a:t>
            </a:r>
          </a:p>
        </p:txBody>
      </p:sp>
      <p:sp>
        <p:nvSpPr>
          <p:cNvPr id="3" name="Content Placeholder 2"/>
          <p:cNvSpPr>
            <a:spLocks noGrp="1"/>
          </p:cNvSpPr>
          <p:nvPr>
            <p:ph idx="1"/>
          </p:nvPr>
        </p:nvSpPr>
        <p:spPr/>
        <p:txBody>
          <a:bodyPr/>
          <a:lstStyle/>
          <a:p>
            <a:endParaRPr lang="en-US"/>
          </a:p>
        </p:txBody>
      </p:sp>
      <p:pic>
        <p:nvPicPr>
          <p:cNvPr id="160771" name="Picture 3"/>
          <p:cNvPicPr>
            <a:picLocks noChangeAspect="1" noChangeArrowheads="1"/>
          </p:cNvPicPr>
          <p:nvPr/>
        </p:nvPicPr>
        <p:blipFill>
          <a:blip r:embed="rId2"/>
          <a:srcRect/>
          <a:stretch>
            <a:fillRect/>
          </a:stretch>
        </p:blipFill>
        <p:spPr bwMode="auto">
          <a:xfrm>
            <a:off x="381000" y="1676400"/>
            <a:ext cx="8534400" cy="4572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in Parallel Query</a:t>
            </a:r>
          </a:p>
        </p:txBody>
      </p:sp>
      <p:sp>
        <p:nvSpPr>
          <p:cNvPr id="3" name="Content Placeholder 2"/>
          <p:cNvSpPr>
            <a:spLocks noGrp="1"/>
          </p:cNvSpPr>
          <p:nvPr>
            <p:ph idx="1"/>
          </p:nvPr>
        </p:nvSpPr>
        <p:spPr/>
        <p:txBody>
          <a:bodyPr/>
          <a:lstStyle/>
          <a:p>
            <a:r>
              <a:rPr lang="en-US" dirty="0"/>
              <a:t>Parallel Query optimization is nothing but selecting the efficient query evaluation plan.</a:t>
            </a:r>
          </a:p>
          <a:p>
            <a:r>
              <a:rPr lang="en-US" dirty="0"/>
              <a:t>Parallel Query optimization plays an important role in developing system to </a:t>
            </a:r>
            <a:r>
              <a:rPr lang="en-US" b="1" dirty="0"/>
              <a:t>minimize the cost</a:t>
            </a:r>
            <a:r>
              <a:rPr lang="en-US" dirty="0"/>
              <a:t> of query evaluation.</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Query Optimization</a:t>
            </a:r>
          </a:p>
        </p:txBody>
      </p:sp>
      <p:sp>
        <p:nvSpPr>
          <p:cNvPr id="3" name="Content Placeholder 2"/>
          <p:cNvSpPr>
            <a:spLocks noGrp="1"/>
          </p:cNvSpPr>
          <p:nvPr>
            <p:ph idx="1"/>
          </p:nvPr>
        </p:nvSpPr>
        <p:spPr/>
        <p:txBody>
          <a:bodyPr/>
          <a:lstStyle/>
          <a:p>
            <a:r>
              <a:rPr lang="en-US" b="1" dirty="0"/>
              <a:t>Horizontal partitioning:</a:t>
            </a:r>
            <a:r>
              <a:rPr lang="en-US" dirty="0"/>
              <a:t> Tables are created vertically using columns.</a:t>
            </a:r>
            <a:br>
              <a:rPr lang="en-US" dirty="0"/>
            </a:br>
            <a:r>
              <a:rPr lang="en-US" b="1" dirty="0"/>
              <a:t>Vertical partitioning:</a:t>
            </a:r>
            <a:r>
              <a:rPr lang="en-US" dirty="0"/>
              <a:t> Tables are created with fewer columns and partition the table row wise.</a:t>
            </a:r>
            <a:br>
              <a:rPr lang="en-US" dirty="0"/>
            </a:br>
            <a:r>
              <a:rPr lang="en-US" b="1" dirty="0"/>
              <a:t>De-normalization:</a:t>
            </a:r>
            <a:r>
              <a:rPr lang="en-US" dirty="0"/>
              <a:t> In this approach multiple tables are combined into one table.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5" name="Picture 3"/>
          <p:cNvPicPr>
            <a:picLocks noChangeAspect="1" noChangeArrowheads="1"/>
          </p:cNvPicPr>
          <p:nvPr/>
        </p:nvPicPr>
        <p:blipFill>
          <a:blip r:embed="rId2"/>
          <a:srcRect/>
          <a:stretch>
            <a:fillRect/>
          </a:stretch>
        </p:blipFill>
        <p:spPr bwMode="auto">
          <a:xfrm>
            <a:off x="533400" y="1838324"/>
            <a:ext cx="7848600" cy="395287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a:defRPr/>
            </a:pPr>
            <a:r>
              <a:rPr lang="en-US">
                <a:ea typeface="+mj-ea"/>
              </a:rPr>
              <a:t>Grouping/Aggregation</a:t>
            </a:r>
          </a:p>
        </p:txBody>
      </p:sp>
      <p:sp>
        <p:nvSpPr>
          <p:cNvPr id="82947" name="Rectangle 3"/>
          <p:cNvSpPr>
            <a:spLocks noGrp="1" noChangeArrowheads="1"/>
          </p:cNvSpPr>
          <p:nvPr>
            <p:ph type="body" idx="1"/>
          </p:nvPr>
        </p:nvSpPr>
        <p:spPr/>
        <p:txBody>
          <a:bodyPr>
            <a:normAutofit fontScale="77500" lnSpcReduction="20000"/>
          </a:bodyPr>
          <a:lstStyle/>
          <a:p>
            <a:r>
              <a:rPr lang="en-US" dirty="0">
                <a:ea typeface="MS Mincho" pitchFamily="49" charset="-128"/>
              </a:rPr>
              <a:t>Partition the relation on the grouping attributes and then compute the aggregate values locally at each processor.</a:t>
            </a:r>
          </a:p>
          <a:p>
            <a:r>
              <a:rPr lang="en-US" dirty="0">
                <a:ea typeface="MS Mincho" pitchFamily="49" charset="-128"/>
              </a:rPr>
              <a:t>Can reduce cost of transferring </a:t>
            </a:r>
            <a:r>
              <a:rPr lang="en-US" dirty="0" err="1">
                <a:ea typeface="MS Mincho" pitchFamily="49" charset="-128"/>
              </a:rPr>
              <a:t>tuples</a:t>
            </a:r>
            <a:r>
              <a:rPr lang="en-US" dirty="0">
                <a:ea typeface="MS Mincho" pitchFamily="49" charset="-128"/>
              </a:rPr>
              <a:t> during partitioning by partly computing aggregate values before partitioning.</a:t>
            </a:r>
          </a:p>
          <a:p>
            <a:r>
              <a:rPr lang="en-US" dirty="0">
                <a:ea typeface="MS Mincho" pitchFamily="49" charset="-128"/>
              </a:rPr>
              <a:t>Consider the </a:t>
            </a:r>
            <a:r>
              <a:rPr lang="en-US" b="1" dirty="0">
                <a:ea typeface="MS Mincho" pitchFamily="49" charset="-128"/>
              </a:rPr>
              <a:t>sum</a:t>
            </a:r>
            <a:r>
              <a:rPr lang="en-US" dirty="0">
                <a:ea typeface="MS Mincho" pitchFamily="49" charset="-128"/>
              </a:rPr>
              <a:t> aggregation operation:</a:t>
            </a:r>
          </a:p>
          <a:p>
            <a:pPr lvl="1"/>
            <a:r>
              <a:rPr lang="en-US" dirty="0">
                <a:ea typeface="MS Mincho" pitchFamily="49" charset="-128"/>
              </a:rPr>
              <a:t>Perform aggregation operation at each processor P</a:t>
            </a:r>
            <a:r>
              <a:rPr lang="en-US" sz="2400" baseline="-25000" dirty="0">
                <a:ea typeface="MS Mincho" pitchFamily="49" charset="-128"/>
              </a:rPr>
              <a:t>i</a:t>
            </a:r>
            <a:r>
              <a:rPr lang="en-US" dirty="0">
                <a:ea typeface="MS Mincho" pitchFamily="49" charset="-128"/>
              </a:rPr>
              <a:t> on those </a:t>
            </a:r>
            <a:r>
              <a:rPr lang="en-US" dirty="0" err="1">
                <a:ea typeface="MS Mincho" pitchFamily="49" charset="-128"/>
              </a:rPr>
              <a:t>tuples</a:t>
            </a:r>
            <a:r>
              <a:rPr lang="en-US" dirty="0">
                <a:ea typeface="MS Mincho" pitchFamily="49" charset="-128"/>
              </a:rPr>
              <a:t> stored on disk D</a:t>
            </a:r>
            <a:r>
              <a:rPr lang="en-US" sz="2400" baseline="-25000" dirty="0">
                <a:ea typeface="MS Mincho" pitchFamily="49" charset="-128"/>
              </a:rPr>
              <a:t>i</a:t>
            </a:r>
            <a:r>
              <a:rPr lang="en-US" dirty="0">
                <a:ea typeface="MS Mincho" pitchFamily="49" charset="-128"/>
              </a:rPr>
              <a:t> </a:t>
            </a:r>
          </a:p>
          <a:p>
            <a:pPr lvl="2"/>
            <a:r>
              <a:rPr lang="en-US" dirty="0">
                <a:ea typeface="MS Mincho" pitchFamily="49" charset="-128"/>
              </a:rPr>
              <a:t>results in </a:t>
            </a:r>
            <a:r>
              <a:rPr lang="en-US" dirty="0" err="1">
                <a:ea typeface="MS Mincho" pitchFamily="49" charset="-128"/>
              </a:rPr>
              <a:t>tuples</a:t>
            </a:r>
            <a:r>
              <a:rPr lang="en-US" dirty="0">
                <a:ea typeface="MS Mincho" pitchFamily="49" charset="-128"/>
              </a:rPr>
              <a:t> with partial sums at each processor.</a:t>
            </a:r>
            <a:endParaRPr lang="en-US" dirty="0">
              <a:cs typeface="Times New Roman" pitchFamily="18" charset="0"/>
            </a:endParaRPr>
          </a:p>
          <a:p>
            <a:pPr lvl="1"/>
            <a:r>
              <a:rPr lang="en-US" dirty="0">
                <a:ea typeface="MS Mincho" pitchFamily="49" charset="-128"/>
              </a:rPr>
              <a:t>Result of the local aggregation is partitioned on the grouping attributes, and the aggregation performed again at each processor P</a:t>
            </a:r>
            <a:r>
              <a:rPr lang="en-US" sz="2400" baseline="-25000" dirty="0">
                <a:ea typeface="MS Mincho" pitchFamily="49" charset="-128"/>
              </a:rPr>
              <a:t>i</a:t>
            </a:r>
            <a:r>
              <a:rPr lang="en-US" dirty="0">
                <a:ea typeface="MS Mincho" pitchFamily="49" charset="-128"/>
              </a:rPr>
              <a:t> to get the final result.</a:t>
            </a:r>
            <a:endParaRPr lang="en-US" dirty="0">
              <a:cs typeface="Times New Roman" pitchFamily="18" charset="0"/>
            </a:endParaRPr>
          </a:p>
          <a:p>
            <a:r>
              <a:rPr lang="en-US" dirty="0">
                <a:ea typeface="MS Mincho" pitchFamily="49" charset="-128"/>
              </a:rPr>
              <a:t>Fewer </a:t>
            </a:r>
            <a:r>
              <a:rPr lang="en-US" dirty="0" err="1">
                <a:ea typeface="MS Mincho" pitchFamily="49" charset="-128"/>
              </a:rPr>
              <a:t>tuples</a:t>
            </a:r>
            <a:r>
              <a:rPr lang="en-US" dirty="0">
                <a:ea typeface="MS Mincho" pitchFamily="49" charset="-128"/>
              </a:rPr>
              <a:t> need to be sent to other processors during partitioning.</a:t>
            </a:r>
            <a:endParaRPr lang="en-US" dirty="0">
              <a:cs typeface="Times New Roman" pitchFamily="18" charset="0"/>
            </a:endParaRPr>
          </a:p>
          <a:p>
            <a:endParaRPr lang="en-US" dirty="0">
              <a:cs typeface="Courier New" pitchFamily="49" charset="0"/>
            </a:endParaRPr>
          </a:p>
          <a:p>
            <a:endParaRPr lang="en-US" sz="2400" baseline="-25000" dirty="0">
              <a:ea typeface="MS Mincho" pitchFamily="49"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defRPr/>
            </a:pPr>
            <a:r>
              <a:rPr lang="en-US">
                <a:ea typeface="+mj-ea"/>
              </a:rPr>
              <a:t>Interoperator Parallelism</a:t>
            </a:r>
          </a:p>
        </p:txBody>
      </p:sp>
      <p:sp>
        <p:nvSpPr>
          <p:cNvPr id="87043" name="Rectangle 3"/>
          <p:cNvSpPr>
            <a:spLocks noGrp="1" noChangeArrowheads="1"/>
          </p:cNvSpPr>
          <p:nvPr>
            <p:ph type="body" idx="1"/>
          </p:nvPr>
        </p:nvSpPr>
        <p:spPr/>
        <p:txBody>
          <a:bodyPr>
            <a:normAutofit fontScale="85000" lnSpcReduction="20000"/>
          </a:bodyPr>
          <a:lstStyle/>
          <a:p>
            <a:r>
              <a:rPr lang="en-US" b="1">
                <a:solidFill>
                  <a:srgbClr val="000099"/>
                </a:solidFill>
              </a:rPr>
              <a:t>Pipelined parallelism</a:t>
            </a:r>
          </a:p>
          <a:p>
            <a:pPr lvl="1"/>
            <a:r>
              <a:rPr lang="en-US"/>
              <a:t>Consider a join of four relations </a:t>
            </a:r>
          </a:p>
          <a:p>
            <a:pPr lvl="2"/>
            <a:r>
              <a:rPr lang="en-US"/>
              <a:t>r</a:t>
            </a:r>
            <a:r>
              <a:rPr lang="en-US" sz="2400" baseline="-25000"/>
              <a:t>1</a:t>
            </a:r>
            <a:r>
              <a:rPr lang="en-US"/>
              <a:t>      r</a:t>
            </a:r>
            <a:r>
              <a:rPr lang="en-US" sz="2400" baseline="-25000"/>
              <a:t>2</a:t>
            </a:r>
            <a:r>
              <a:rPr lang="en-US"/>
              <a:t>       r</a:t>
            </a:r>
            <a:r>
              <a:rPr lang="en-US" sz="2400" baseline="-25000"/>
              <a:t>3</a:t>
            </a:r>
            <a:r>
              <a:rPr lang="en-US"/>
              <a:t>     r</a:t>
            </a:r>
            <a:r>
              <a:rPr lang="en-US" sz="2400" baseline="-25000"/>
              <a:t>4</a:t>
            </a:r>
          </a:p>
          <a:p>
            <a:pPr lvl="1"/>
            <a:r>
              <a:rPr lang="en-US"/>
              <a:t>Set up a pipeline that computes the three joins in parallel</a:t>
            </a:r>
          </a:p>
          <a:p>
            <a:pPr lvl="2"/>
            <a:r>
              <a:rPr lang="en-US"/>
              <a:t>Let P1 be assigned the computation of </a:t>
            </a:r>
            <a:br>
              <a:rPr lang="en-US"/>
            </a:br>
            <a:r>
              <a:rPr lang="en-US"/>
              <a:t>	temp1 = r</a:t>
            </a:r>
            <a:r>
              <a:rPr lang="en-US" sz="2400" baseline="-25000"/>
              <a:t>1</a:t>
            </a:r>
            <a:r>
              <a:rPr lang="en-US"/>
              <a:t>     r</a:t>
            </a:r>
            <a:r>
              <a:rPr lang="en-US" sz="2400" baseline="-25000"/>
              <a:t>2</a:t>
            </a:r>
          </a:p>
          <a:p>
            <a:pPr lvl="2"/>
            <a:r>
              <a:rPr lang="en-US"/>
              <a:t>And P2 be assigned the computation of temp2 = temp1     r</a:t>
            </a:r>
            <a:r>
              <a:rPr lang="en-US" sz="2400" baseline="-25000"/>
              <a:t>3</a:t>
            </a:r>
          </a:p>
          <a:p>
            <a:pPr lvl="2"/>
            <a:r>
              <a:rPr lang="en-US"/>
              <a:t>And P3 be assigned the computation of temp2      r</a:t>
            </a:r>
            <a:r>
              <a:rPr lang="en-US" sz="2400" baseline="-25000"/>
              <a:t>4</a:t>
            </a:r>
          </a:p>
          <a:p>
            <a:pPr lvl="1"/>
            <a:r>
              <a:rPr lang="en-US"/>
              <a:t>Each of these operations can execute in parallel, sending result tuples it computes to the next operation even as it is computing further results</a:t>
            </a:r>
          </a:p>
          <a:p>
            <a:pPr lvl="2"/>
            <a:r>
              <a:rPr lang="en-US"/>
              <a:t>Provided a pipelineable join evaluation algorithm (e.g., indexed nested loops join) is used</a:t>
            </a:r>
          </a:p>
          <a:p>
            <a:pPr lvl="1"/>
            <a:endParaRPr lang="en-US"/>
          </a:p>
        </p:txBody>
      </p:sp>
      <p:grpSp>
        <p:nvGrpSpPr>
          <p:cNvPr id="2" name="Group 4"/>
          <p:cNvGrpSpPr>
            <a:grpSpLocks/>
          </p:cNvGrpSpPr>
          <p:nvPr/>
        </p:nvGrpSpPr>
        <p:grpSpPr bwMode="auto">
          <a:xfrm>
            <a:off x="1905000" y="2438400"/>
            <a:ext cx="190500" cy="165100"/>
            <a:chOff x="3808" y="3648"/>
            <a:chExt cx="144" cy="144"/>
          </a:xfrm>
        </p:grpSpPr>
        <p:sp>
          <p:nvSpPr>
            <p:cNvPr id="87070" name="Line 5"/>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71" name="Line 6"/>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72" name="Line 7"/>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73" name="Line 8"/>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grpSp>
        <p:nvGrpSpPr>
          <p:cNvPr id="3" name="Group 9"/>
          <p:cNvGrpSpPr>
            <a:grpSpLocks/>
          </p:cNvGrpSpPr>
          <p:nvPr/>
        </p:nvGrpSpPr>
        <p:grpSpPr bwMode="auto">
          <a:xfrm>
            <a:off x="2438400" y="2438400"/>
            <a:ext cx="190500" cy="165100"/>
            <a:chOff x="3808" y="3648"/>
            <a:chExt cx="144" cy="144"/>
          </a:xfrm>
        </p:grpSpPr>
        <p:sp>
          <p:nvSpPr>
            <p:cNvPr id="87066" name="Line 10"/>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67" name="Line 11"/>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68" name="Line 12"/>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69" name="Line 13"/>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grpSp>
        <p:nvGrpSpPr>
          <p:cNvPr id="4" name="Group 14"/>
          <p:cNvGrpSpPr>
            <a:grpSpLocks/>
          </p:cNvGrpSpPr>
          <p:nvPr/>
        </p:nvGrpSpPr>
        <p:grpSpPr bwMode="auto">
          <a:xfrm>
            <a:off x="2971800" y="2362200"/>
            <a:ext cx="190500" cy="165100"/>
            <a:chOff x="3808" y="3648"/>
            <a:chExt cx="144" cy="144"/>
          </a:xfrm>
        </p:grpSpPr>
        <p:sp>
          <p:nvSpPr>
            <p:cNvPr id="87062" name="Line 15"/>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63" name="Line 16"/>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64" name="Line 17"/>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65" name="Line 18"/>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grpSp>
        <p:nvGrpSpPr>
          <p:cNvPr id="5" name="Group 19"/>
          <p:cNvGrpSpPr>
            <a:grpSpLocks/>
          </p:cNvGrpSpPr>
          <p:nvPr/>
        </p:nvGrpSpPr>
        <p:grpSpPr bwMode="auto">
          <a:xfrm>
            <a:off x="3852863" y="2998788"/>
            <a:ext cx="190500" cy="165100"/>
            <a:chOff x="3808" y="3648"/>
            <a:chExt cx="144" cy="144"/>
          </a:xfrm>
        </p:grpSpPr>
        <p:sp>
          <p:nvSpPr>
            <p:cNvPr id="87058" name="Line 20"/>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59" name="Line 21"/>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60" name="Line 22"/>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61" name="Line 23"/>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grpSp>
        <p:nvGrpSpPr>
          <p:cNvPr id="6" name="Group 24"/>
          <p:cNvGrpSpPr>
            <a:grpSpLocks/>
          </p:cNvGrpSpPr>
          <p:nvPr/>
        </p:nvGrpSpPr>
        <p:grpSpPr bwMode="auto">
          <a:xfrm>
            <a:off x="6477000" y="3962400"/>
            <a:ext cx="190500" cy="165100"/>
            <a:chOff x="3808" y="3648"/>
            <a:chExt cx="144" cy="144"/>
          </a:xfrm>
        </p:grpSpPr>
        <p:sp>
          <p:nvSpPr>
            <p:cNvPr id="87054" name="Line 25"/>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55" name="Line 26"/>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56" name="Line 27"/>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57" name="Line 28"/>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grpSp>
        <p:nvGrpSpPr>
          <p:cNvPr id="7" name="Group 29"/>
          <p:cNvGrpSpPr>
            <a:grpSpLocks/>
          </p:cNvGrpSpPr>
          <p:nvPr/>
        </p:nvGrpSpPr>
        <p:grpSpPr bwMode="auto">
          <a:xfrm>
            <a:off x="7391400" y="3581400"/>
            <a:ext cx="190500" cy="165100"/>
            <a:chOff x="3808" y="3648"/>
            <a:chExt cx="144" cy="144"/>
          </a:xfrm>
        </p:grpSpPr>
        <p:sp>
          <p:nvSpPr>
            <p:cNvPr id="87050" name="Line 30"/>
            <p:cNvSpPr>
              <a:spLocks noChangeShapeType="1"/>
            </p:cNvSpPr>
            <p:nvPr/>
          </p:nvSpPr>
          <p:spPr bwMode="auto">
            <a:xfrm>
              <a:off x="3808" y="3648"/>
              <a:ext cx="144" cy="144"/>
            </a:xfrm>
            <a:prstGeom prst="line">
              <a:avLst/>
            </a:prstGeom>
            <a:noFill/>
            <a:ln w="9525">
              <a:solidFill>
                <a:schemeClr val="tx1"/>
              </a:solidFill>
              <a:round/>
              <a:headEnd/>
              <a:tailEnd/>
            </a:ln>
          </p:spPr>
          <p:txBody>
            <a:bodyPr wrap="none" anchor="ctr"/>
            <a:lstStyle/>
            <a:p>
              <a:endParaRPr lang="en-US"/>
            </a:p>
          </p:txBody>
        </p:sp>
        <p:sp>
          <p:nvSpPr>
            <p:cNvPr id="87051" name="Line 31"/>
            <p:cNvSpPr>
              <a:spLocks noChangeShapeType="1"/>
            </p:cNvSpPr>
            <p:nvPr/>
          </p:nvSpPr>
          <p:spPr bwMode="auto">
            <a:xfrm flipV="1">
              <a:off x="3808" y="3648"/>
              <a:ext cx="144" cy="144"/>
            </a:xfrm>
            <a:prstGeom prst="line">
              <a:avLst/>
            </a:prstGeom>
            <a:noFill/>
            <a:ln w="9525">
              <a:solidFill>
                <a:schemeClr val="tx1"/>
              </a:solidFill>
              <a:round/>
              <a:headEnd/>
              <a:tailEnd/>
            </a:ln>
          </p:spPr>
          <p:txBody>
            <a:bodyPr wrap="none" anchor="ctr"/>
            <a:lstStyle/>
            <a:p>
              <a:endParaRPr lang="en-US"/>
            </a:p>
          </p:txBody>
        </p:sp>
        <p:sp>
          <p:nvSpPr>
            <p:cNvPr id="87052" name="Line 32"/>
            <p:cNvSpPr>
              <a:spLocks noChangeShapeType="1"/>
            </p:cNvSpPr>
            <p:nvPr/>
          </p:nvSpPr>
          <p:spPr bwMode="auto">
            <a:xfrm>
              <a:off x="3808" y="3648"/>
              <a:ext cx="0" cy="144"/>
            </a:xfrm>
            <a:prstGeom prst="line">
              <a:avLst/>
            </a:prstGeom>
            <a:noFill/>
            <a:ln w="9525">
              <a:solidFill>
                <a:schemeClr val="tx1"/>
              </a:solidFill>
              <a:round/>
              <a:headEnd/>
              <a:tailEnd/>
            </a:ln>
          </p:spPr>
          <p:txBody>
            <a:bodyPr wrap="none" anchor="ctr"/>
            <a:lstStyle/>
            <a:p>
              <a:endParaRPr lang="en-US"/>
            </a:p>
          </p:txBody>
        </p:sp>
        <p:sp>
          <p:nvSpPr>
            <p:cNvPr id="87053" name="Line 33"/>
            <p:cNvSpPr>
              <a:spLocks noChangeShapeType="1"/>
            </p:cNvSpPr>
            <p:nvPr/>
          </p:nvSpPr>
          <p:spPr bwMode="auto">
            <a:xfrm>
              <a:off x="3952" y="3648"/>
              <a:ext cx="0" cy="144"/>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Distributed Databases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DDBMS</a:t>
            </a:r>
            <a:endParaRPr lang="en-US" dirty="0"/>
          </a:p>
        </p:txBody>
      </p:sp>
      <p:sp>
        <p:nvSpPr>
          <p:cNvPr id="3" name="Content Placeholder 2"/>
          <p:cNvSpPr>
            <a:spLocks noGrp="1"/>
          </p:cNvSpPr>
          <p:nvPr>
            <p:ph idx="1"/>
          </p:nvPr>
        </p:nvSpPr>
        <p:spPr/>
        <p:txBody>
          <a:bodyPr/>
          <a:lstStyle/>
          <a:p>
            <a:r>
              <a:rPr lang="en-US" dirty="0"/>
              <a:t>A Distributed Database Management System (DDBMS) </a:t>
            </a:r>
            <a:r>
              <a:rPr lang="en-US" b="1" dirty="0"/>
              <a:t>contains a single logical database that is divided into a number of fragments</a:t>
            </a:r>
            <a:r>
              <a:rPr lang="en-US" dirty="0"/>
              <a:t>. </a:t>
            </a:r>
          </a:p>
          <a:p>
            <a:r>
              <a:rPr lang="en-US" dirty="0"/>
              <a:t>Every fragment gets stored on one or more computers under the control of a separate DBMS, with the computers connected by a communications network.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of DDBMS</a:t>
            </a:r>
            <a:endParaRPr lang="en-US" dirty="0"/>
          </a:p>
        </p:txBody>
      </p:sp>
      <p:sp>
        <p:nvSpPr>
          <p:cNvPr id="3" name="Content Placeholder 2"/>
          <p:cNvSpPr>
            <a:spLocks noGrp="1"/>
          </p:cNvSpPr>
          <p:nvPr>
            <p:ph idx="1"/>
          </p:nvPr>
        </p:nvSpPr>
        <p:spPr/>
        <p:txBody>
          <a:bodyPr/>
          <a:lstStyle/>
          <a:p>
            <a:r>
              <a:rPr lang="en-US" dirty="0"/>
              <a:t>Distributed databases </a:t>
            </a:r>
            <a:r>
              <a:rPr lang="en-US" b="1" dirty="0"/>
              <a:t>offer location transparency of data with local autonomy</a:t>
            </a:r>
            <a:r>
              <a:rPr lang="en-US" dirty="0"/>
              <a:t>. </a:t>
            </a:r>
          </a:p>
          <a:p>
            <a:r>
              <a:rPr lang="en-US" dirty="0"/>
              <a:t>This means that even though applications might not know where exactly the data resides, each site has the capability to control local data, administer security, keep track of transactions and recover when local site failures occur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a:t>
            </a:r>
            <a:endParaRPr lang="en-US" dirty="0"/>
          </a:p>
        </p:txBody>
      </p:sp>
      <p:sp>
        <p:nvSpPr>
          <p:cNvPr id="3" name="Content Placeholder 2"/>
          <p:cNvSpPr>
            <a:spLocks noGrp="1"/>
          </p:cNvSpPr>
          <p:nvPr>
            <p:ph idx="1"/>
          </p:nvPr>
        </p:nvSpPr>
        <p:spPr/>
        <p:txBody>
          <a:bodyPr>
            <a:normAutofit lnSpcReduction="10000"/>
          </a:bodyPr>
          <a:lstStyle/>
          <a:p>
            <a:r>
              <a:rPr lang="en-US" dirty="0"/>
              <a:t>Location independent.</a:t>
            </a:r>
          </a:p>
          <a:p>
            <a:r>
              <a:rPr lang="en-US" dirty="0"/>
              <a:t>Distributed query processing.</a:t>
            </a:r>
          </a:p>
          <a:p>
            <a:r>
              <a:rPr lang="en-US" dirty="0"/>
              <a:t>Distributed transaction management.</a:t>
            </a:r>
          </a:p>
          <a:p>
            <a:r>
              <a:rPr lang="en-US" dirty="0"/>
              <a:t>Hardware independent.</a:t>
            </a:r>
          </a:p>
          <a:p>
            <a:r>
              <a:rPr lang="en-US" dirty="0"/>
              <a:t>Operating system independent.</a:t>
            </a:r>
          </a:p>
          <a:p>
            <a:r>
              <a:rPr lang="en-US" dirty="0"/>
              <a:t>Network independent.</a:t>
            </a:r>
          </a:p>
          <a:p>
            <a:r>
              <a:rPr lang="en-US" dirty="0"/>
              <a:t>Transaction transparency.</a:t>
            </a:r>
          </a:p>
          <a:p>
            <a:r>
              <a:rPr lang="en-US" dirty="0"/>
              <a:t>DBMS independent.</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Parallelism</a:t>
            </a:r>
          </a:p>
        </p:txBody>
      </p:sp>
      <p:sp>
        <p:nvSpPr>
          <p:cNvPr id="3" name="Content Placeholder 2"/>
          <p:cNvSpPr>
            <a:spLocks noGrp="1"/>
          </p:cNvSpPr>
          <p:nvPr>
            <p:ph idx="1"/>
          </p:nvPr>
        </p:nvSpPr>
        <p:spPr/>
        <p:txBody>
          <a:bodyPr/>
          <a:lstStyle/>
          <a:p>
            <a:r>
              <a:rPr lang="en-US" dirty="0"/>
              <a:t>Large Scale Parallel database systems are used for:</a:t>
            </a:r>
          </a:p>
          <a:p>
            <a:endParaRPr lang="en-US" dirty="0"/>
          </a:p>
        </p:txBody>
      </p:sp>
      <p:pic>
        <p:nvPicPr>
          <p:cNvPr id="141316" name="Picture 4"/>
          <p:cNvPicPr>
            <a:picLocks noChangeAspect="1" noChangeArrowheads="1"/>
          </p:cNvPicPr>
          <p:nvPr/>
        </p:nvPicPr>
        <p:blipFill>
          <a:blip r:embed="rId2"/>
          <a:srcRect/>
          <a:stretch>
            <a:fillRect/>
          </a:stretch>
        </p:blipFill>
        <p:spPr bwMode="auto">
          <a:xfrm>
            <a:off x="0" y="2743200"/>
            <a:ext cx="9144000" cy="35814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DDBMS</a:t>
            </a:r>
          </a:p>
        </p:txBody>
      </p:sp>
      <p:sp>
        <p:nvSpPr>
          <p:cNvPr id="3" name="Content Placeholder 2"/>
          <p:cNvSpPr>
            <a:spLocks noGrp="1"/>
          </p:cNvSpPr>
          <p:nvPr>
            <p:ph idx="1"/>
          </p:nvPr>
        </p:nvSpPr>
        <p:spPr/>
        <p:txBody>
          <a:bodyPr/>
          <a:lstStyle/>
          <a:p>
            <a:r>
              <a:rPr lang="en-US" dirty="0"/>
              <a:t>Data is physically stored across several sites</a:t>
            </a:r>
          </a:p>
          <a:p>
            <a:r>
              <a:rPr lang="en-US" dirty="0"/>
              <a:t>Each site is managed by an independent DBMS</a:t>
            </a:r>
          </a:p>
        </p:txBody>
      </p:sp>
      <p:pic>
        <p:nvPicPr>
          <p:cNvPr id="149506" name="Picture 2"/>
          <p:cNvPicPr>
            <a:picLocks noChangeAspect="1" noChangeArrowheads="1"/>
          </p:cNvPicPr>
          <p:nvPr/>
        </p:nvPicPr>
        <p:blipFill>
          <a:blip r:embed="rId2"/>
          <a:srcRect/>
          <a:stretch>
            <a:fillRect/>
          </a:stretch>
        </p:blipFill>
        <p:spPr bwMode="auto">
          <a:xfrm>
            <a:off x="2700337" y="3124200"/>
            <a:ext cx="4919663" cy="33528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DDBMS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Distributed Database Environments"/>
          <p:cNvPicPr>
            <a:picLocks noChangeAspect="1" noChangeArrowheads="1"/>
          </p:cNvPicPr>
          <p:nvPr/>
        </p:nvPicPr>
        <p:blipFill>
          <a:blip r:embed="rId2"/>
          <a:srcRect/>
          <a:stretch>
            <a:fillRect/>
          </a:stretch>
        </p:blipFill>
        <p:spPr bwMode="auto">
          <a:xfrm>
            <a:off x="381000" y="2119312"/>
            <a:ext cx="8382000" cy="4205288"/>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Homogeneous DDBMS</a:t>
            </a:r>
            <a:endParaRPr lang="en-US" dirty="0"/>
          </a:p>
        </p:txBody>
      </p:sp>
      <p:sp>
        <p:nvSpPr>
          <p:cNvPr id="3" name="Content Placeholder 2"/>
          <p:cNvSpPr>
            <a:spLocks noGrp="1"/>
          </p:cNvSpPr>
          <p:nvPr>
            <p:ph idx="1"/>
          </p:nvPr>
        </p:nvSpPr>
        <p:spPr/>
        <p:txBody>
          <a:bodyPr/>
          <a:lstStyle/>
          <a:p>
            <a:r>
              <a:rPr lang="en-US" dirty="0"/>
              <a:t>The sites use very similar software.</a:t>
            </a:r>
          </a:p>
          <a:p>
            <a:r>
              <a:rPr lang="en-US" dirty="0"/>
              <a:t>The sites use identical DBMS or DBMS from the same vendor.</a:t>
            </a:r>
          </a:p>
          <a:p>
            <a:r>
              <a:rPr lang="en-US" dirty="0"/>
              <a:t>Each site is aware of all other sites and cooperates with other sites to process user requests.</a:t>
            </a:r>
          </a:p>
          <a:p>
            <a:r>
              <a:rPr lang="en-US" dirty="0"/>
              <a:t>The database is accessed through a single interface as if it is a single database.</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Heterogeneous DDBMS</a:t>
            </a:r>
            <a:endParaRPr lang="en-US" dirty="0"/>
          </a:p>
        </p:txBody>
      </p:sp>
      <p:sp>
        <p:nvSpPr>
          <p:cNvPr id="3" name="Content Placeholder 2"/>
          <p:cNvSpPr>
            <a:spLocks noGrp="1"/>
          </p:cNvSpPr>
          <p:nvPr>
            <p:ph idx="1"/>
          </p:nvPr>
        </p:nvSpPr>
        <p:spPr/>
        <p:txBody>
          <a:bodyPr>
            <a:normAutofit fontScale="85000" lnSpcReduction="10000"/>
          </a:bodyPr>
          <a:lstStyle/>
          <a:p>
            <a:r>
              <a:rPr lang="en-US" dirty="0"/>
              <a:t>Different sites use dissimilar schemas and software.</a:t>
            </a:r>
          </a:p>
          <a:p>
            <a:r>
              <a:rPr lang="en-US" dirty="0"/>
              <a:t>The system may be composed of a variety of DBMSs like relational, network, hierarchical or object oriented.</a:t>
            </a:r>
          </a:p>
          <a:p>
            <a:r>
              <a:rPr lang="en-US" dirty="0"/>
              <a:t>Query processing is complex due to dissimilar schemas.</a:t>
            </a:r>
          </a:p>
          <a:p>
            <a:r>
              <a:rPr lang="en-US" dirty="0"/>
              <a:t>Transaction processing is complex due to dissimilar software.</a:t>
            </a:r>
          </a:p>
          <a:p>
            <a:r>
              <a:rPr lang="en-US" dirty="0"/>
              <a:t>A site may not be aware of other sites and so there is limited co-operation in processing user requests.</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Heterogeneous DDBMS</a:t>
            </a:r>
            <a:endParaRPr lang="en-US" dirty="0"/>
          </a:p>
        </p:txBody>
      </p:sp>
      <p:sp>
        <p:nvSpPr>
          <p:cNvPr id="3" name="Content Placeholder 2"/>
          <p:cNvSpPr>
            <a:spLocks noGrp="1"/>
          </p:cNvSpPr>
          <p:nvPr>
            <p:ph idx="1"/>
          </p:nvPr>
        </p:nvSpPr>
        <p:spPr/>
        <p:txBody>
          <a:bodyPr/>
          <a:lstStyle/>
          <a:p>
            <a:r>
              <a:rPr lang="en-US" b="1" dirty="0"/>
              <a:t>Federated</a:t>
            </a:r>
            <a:r>
              <a:rPr lang="en-US" dirty="0"/>
              <a:t> − The heterogeneous database systems are independent in nature and integrated together so that they function as a single database system.</a:t>
            </a:r>
          </a:p>
          <a:p>
            <a:r>
              <a:rPr lang="en-US" b="1" dirty="0"/>
              <a:t>Un-federated</a:t>
            </a:r>
            <a:r>
              <a:rPr lang="en-US" dirty="0"/>
              <a:t> − The database systems employ a central coordinating module through which the databases are accessed.</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DDBMS Architectural Models</a:t>
            </a:r>
            <a:endParaRPr lang="en-US" dirty="0"/>
          </a:p>
        </p:txBody>
      </p:sp>
      <p:sp>
        <p:nvSpPr>
          <p:cNvPr id="3" name="Content Placeholder 2"/>
          <p:cNvSpPr>
            <a:spLocks noGrp="1"/>
          </p:cNvSpPr>
          <p:nvPr>
            <p:ph idx="1"/>
          </p:nvPr>
        </p:nvSpPr>
        <p:spPr/>
        <p:txBody>
          <a:bodyPr/>
          <a:lstStyle/>
          <a:p>
            <a:r>
              <a:rPr lang="en-US" dirty="0"/>
              <a:t>Client - Server Architecture for DDBMS</a:t>
            </a:r>
          </a:p>
          <a:p>
            <a:r>
              <a:rPr lang="en-US" dirty="0"/>
              <a:t>Peer - to - Peer Architecture for DDBMS</a:t>
            </a:r>
          </a:p>
          <a:p>
            <a:r>
              <a:rPr lang="en-US" dirty="0"/>
              <a:t>Multi - DBMS Architecture</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Two different types of Client Server Architecture</a:t>
            </a:r>
            <a:endParaRPr lang="en-US" dirty="0"/>
          </a:p>
        </p:txBody>
      </p:sp>
      <p:sp>
        <p:nvSpPr>
          <p:cNvPr id="3" name="Content Placeholder 2"/>
          <p:cNvSpPr>
            <a:spLocks noGrp="1"/>
          </p:cNvSpPr>
          <p:nvPr>
            <p:ph idx="1"/>
          </p:nvPr>
        </p:nvSpPr>
        <p:spPr/>
        <p:txBody>
          <a:bodyPr/>
          <a:lstStyle/>
          <a:p>
            <a:r>
              <a:rPr lang="fr-FR" dirty="0"/>
              <a:t>Single Server Multiple Client</a:t>
            </a:r>
          </a:p>
          <a:p>
            <a:r>
              <a:rPr lang="fr-FR" dirty="0"/>
              <a:t>Multiple Server Multiple Client</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Client Server Architecture</a:t>
            </a:r>
            <a:endParaRPr lang="en-US" dirty="0"/>
          </a:p>
        </p:txBody>
      </p:sp>
      <p:sp>
        <p:nvSpPr>
          <p:cNvPr id="3" name="Content Placeholder 2"/>
          <p:cNvSpPr>
            <a:spLocks noGrp="1"/>
          </p:cNvSpPr>
          <p:nvPr>
            <p:ph idx="1"/>
          </p:nvPr>
        </p:nvSpPr>
        <p:spPr/>
        <p:txBody>
          <a:bodyPr/>
          <a:lstStyle/>
          <a:p>
            <a:endParaRPr lang="en-US"/>
          </a:p>
        </p:txBody>
      </p:sp>
      <p:pic>
        <p:nvPicPr>
          <p:cNvPr id="9218" name="Picture 2" descr="Server Architecture"/>
          <p:cNvPicPr>
            <a:picLocks noChangeAspect="1" noChangeArrowheads="1"/>
          </p:cNvPicPr>
          <p:nvPr/>
        </p:nvPicPr>
        <p:blipFill>
          <a:blip r:embed="rId2"/>
          <a:srcRect/>
          <a:stretch>
            <a:fillRect/>
          </a:stretch>
        </p:blipFill>
        <p:spPr bwMode="auto">
          <a:xfrm>
            <a:off x="457200" y="1905000"/>
            <a:ext cx="8458200" cy="45720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 to Peer Architecture of DDBMS</a:t>
            </a:r>
            <a:endParaRPr lang="en-US" dirty="0"/>
          </a:p>
        </p:txBody>
      </p:sp>
      <p:sp>
        <p:nvSpPr>
          <p:cNvPr id="3" name="Content Placeholder 2"/>
          <p:cNvSpPr>
            <a:spLocks noGrp="1"/>
          </p:cNvSpPr>
          <p:nvPr>
            <p:ph idx="1"/>
          </p:nvPr>
        </p:nvSpPr>
        <p:spPr/>
        <p:txBody>
          <a:bodyPr/>
          <a:lstStyle/>
          <a:p>
            <a:r>
              <a:rPr lang="en-US" b="1" dirty="0"/>
              <a:t>Global Conceptual Schema</a:t>
            </a:r>
            <a:r>
              <a:rPr lang="en-US" dirty="0"/>
              <a:t> − Depicts the global logical view of data.</a:t>
            </a:r>
          </a:p>
          <a:p>
            <a:r>
              <a:rPr lang="en-US" b="1" dirty="0"/>
              <a:t>Local Conceptual Schema</a:t>
            </a:r>
            <a:r>
              <a:rPr lang="en-US" dirty="0"/>
              <a:t> − Depicts logical data organization at each site.</a:t>
            </a:r>
          </a:p>
          <a:p>
            <a:r>
              <a:rPr lang="en-US" b="1" dirty="0"/>
              <a:t>Local Internal Schema</a:t>
            </a:r>
            <a:r>
              <a:rPr lang="en-US" dirty="0"/>
              <a:t> − Depicts physical data organization at each site.</a:t>
            </a:r>
          </a:p>
          <a:p>
            <a:r>
              <a:rPr lang="en-US" b="1" dirty="0"/>
              <a:t>External Schema</a:t>
            </a:r>
            <a:r>
              <a:rPr lang="en-US" dirty="0"/>
              <a:t> − Depicts user view of data.</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Peer to Peer Architecture</a:t>
            </a:r>
            <a:endParaRPr lang="en-US" dirty="0"/>
          </a:p>
        </p:txBody>
      </p:sp>
      <p:sp>
        <p:nvSpPr>
          <p:cNvPr id="3" name="Content Placeholder 2"/>
          <p:cNvSpPr>
            <a:spLocks noGrp="1"/>
          </p:cNvSpPr>
          <p:nvPr>
            <p:ph idx="1"/>
          </p:nvPr>
        </p:nvSpPr>
        <p:spPr/>
        <p:txBody>
          <a:bodyPr/>
          <a:lstStyle/>
          <a:p>
            <a:endParaRPr lang="en-US" dirty="0"/>
          </a:p>
        </p:txBody>
      </p:sp>
      <p:pic>
        <p:nvPicPr>
          <p:cNvPr id="23554" name="Picture 2" descr="Peer- to-Peer Architecture"/>
          <p:cNvPicPr>
            <a:picLocks noChangeAspect="1" noChangeArrowheads="1"/>
          </p:cNvPicPr>
          <p:nvPr/>
        </p:nvPicPr>
        <p:blipFill>
          <a:blip r:embed="rId2"/>
          <a:srcRect/>
          <a:stretch>
            <a:fillRect/>
          </a:stretch>
        </p:blipFill>
        <p:spPr bwMode="auto">
          <a:xfrm>
            <a:off x="304800" y="1752600"/>
            <a:ext cx="8534400" cy="4572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 in Databases</a:t>
            </a:r>
          </a:p>
        </p:txBody>
      </p:sp>
      <p:sp>
        <p:nvSpPr>
          <p:cNvPr id="3" name="Content Placeholder 2"/>
          <p:cNvSpPr>
            <a:spLocks noGrp="1"/>
          </p:cNvSpPr>
          <p:nvPr>
            <p:ph idx="1"/>
          </p:nvPr>
        </p:nvSpPr>
        <p:spPr/>
        <p:txBody>
          <a:bodyPr/>
          <a:lstStyle/>
          <a:p>
            <a:endParaRPr lang="en-US" dirty="0"/>
          </a:p>
        </p:txBody>
      </p:sp>
      <p:pic>
        <p:nvPicPr>
          <p:cNvPr id="142338" name="Picture 2"/>
          <p:cNvPicPr>
            <a:picLocks noChangeAspect="1" noChangeArrowheads="1"/>
          </p:cNvPicPr>
          <p:nvPr/>
        </p:nvPicPr>
        <p:blipFill>
          <a:blip r:embed="rId2"/>
          <a:srcRect/>
          <a:stretch>
            <a:fillRect/>
          </a:stretch>
        </p:blipFill>
        <p:spPr bwMode="auto">
          <a:xfrm>
            <a:off x="0" y="1600200"/>
            <a:ext cx="8648700" cy="41624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 DDBMS Architecture</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Multi-database View Level</a:t>
            </a:r>
            <a:r>
              <a:rPr lang="en-US" dirty="0"/>
              <a:t> − Depicts multiple user views comprising of subsets of the integrated distributed database.</a:t>
            </a:r>
          </a:p>
          <a:p>
            <a:r>
              <a:rPr lang="en-US" b="1" dirty="0"/>
              <a:t>Multi-database Conceptual Level</a:t>
            </a:r>
            <a:r>
              <a:rPr lang="en-US" dirty="0"/>
              <a:t> − Depicts integrated multi-database that comprises of </a:t>
            </a:r>
            <a:r>
              <a:rPr lang="en-US" b="1" dirty="0"/>
              <a:t>global logical multi-database structure definitions</a:t>
            </a:r>
            <a:r>
              <a:rPr lang="en-US" dirty="0"/>
              <a:t>.</a:t>
            </a:r>
          </a:p>
          <a:p>
            <a:r>
              <a:rPr lang="en-US" b="1" dirty="0"/>
              <a:t>Multi-database Internal Level</a:t>
            </a:r>
            <a:r>
              <a:rPr lang="en-US" dirty="0"/>
              <a:t> − Depicts the </a:t>
            </a:r>
            <a:r>
              <a:rPr lang="en-US" b="1" dirty="0"/>
              <a:t>data distribution across different sites</a:t>
            </a:r>
            <a:r>
              <a:rPr lang="en-US" dirty="0"/>
              <a:t> and multi-database to local data mapping.</a:t>
            </a:r>
          </a:p>
          <a:p>
            <a:r>
              <a:rPr lang="en-US" b="1" dirty="0"/>
              <a:t>Local database View Level</a:t>
            </a:r>
            <a:r>
              <a:rPr lang="en-US" dirty="0"/>
              <a:t> − Depicts </a:t>
            </a:r>
            <a:r>
              <a:rPr lang="en-US" b="1" dirty="0"/>
              <a:t>public view of local data</a:t>
            </a:r>
            <a:r>
              <a:rPr lang="en-US" dirty="0"/>
              <a:t>.</a:t>
            </a:r>
          </a:p>
          <a:p>
            <a:r>
              <a:rPr lang="en-US" b="1" dirty="0"/>
              <a:t>Local database Conceptual Level</a:t>
            </a:r>
            <a:r>
              <a:rPr lang="en-US" dirty="0"/>
              <a:t> − Depicts </a:t>
            </a:r>
            <a:r>
              <a:rPr lang="en-US" b="1" dirty="0"/>
              <a:t>local data organization at each site</a:t>
            </a:r>
            <a:r>
              <a:rPr lang="en-US" dirty="0"/>
              <a:t>.</a:t>
            </a:r>
          </a:p>
          <a:p>
            <a:r>
              <a:rPr lang="en-US" b="1" dirty="0"/>
              <a:t>Local database Internal Level</a:t>
            </a:r>
            <a:r>
              <a:rPr lang="en-US" dirty="0"/>
              <a:t> − Depicts </a:t>
            </a:r>
            <a:r>
              <a:rPr lang="en-US" b="1" dirty="0"/>
              <a:t>physical data organization at each site</a:t>
            </a:r>
            <a:r>
              <a:rPr lang="en-US" dirty="0"/>
              <a:t>.</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 DDBMS Architecture</a:t>
            </a:r>
            <a:endParaRPr lang="en-US" dirty="0"/>
          </a:p>
        </p:txBody>
      </p:sp>
      <p:sp>
        <p:nvSpPr>
          <p:cNvPr id="3" name="Content Placeholder 2"/>
          <p:cNvSpPr>
            <a:spLocks noGrp="1"/>
          </p:cNvSpPr>
          <p:nvPr>
            <p:ph idx="1"/>
          </p:nvPr>
        </p:nvSpPr>
        <p:spPr/>
        <p:txBody>
          <a:bodyPr/>
          <a:lstStyle/>
          <a:p>
            <a:endParaRPr lang="en-US"/>
          </a:p>
        </p:txBody>
      </p:sp>
      <p:pic>
        <p:nvPicPr>
          <p:cNvPr id="26626" name="Picture 2" descr="Multi-database Conceptual Level"/>
          <p:cNvPicPr>
            <a:picLocks noChangeAspect="1" noChangeArrowheads="1"/>
          </p:cNvPicPr>
          <p:nvPr/>
        </p:nvPicPr>
        <p:blipFill>
          <a:blip r:embed="rId2"/>
          <a:srcRect/>
          <a:stretch>
            <a:fillRect/>
          </a:stretch>
        </p:blipFill>
        <p:spPr bwMode="auto">
          <a:xfrm>
            <a:off x="304800" y="1290636"/>
            <a:ext cx="8534400" cy="5186363"/>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 Alternatives</a:t>
            </a:r>
            <a:endParaRPr lang="en-US" dirty="0"/>
          </a:p>
        </p:txBody>
      </p:sp>
      <p:sp>
        <p:nvSpPr>
          <p:cNvPr id="3" name="Content Placeholder 2"/>
          <p:cNvSpPr>
            <a:spLocks noGrp="1"/>
          </p:cNvSpPr>
          <p:nvPr>
            <p:ph idx="1"/>
          </p:nvPr>
        </p:nvSpPr>
        <p:spPr/>
        <p:txBody>
          <a:bodyPr/>
          <a:lstStyle/>
          <a:p>
            <a:r>
              <a:rPr lang="en-US" dirty="0"/>
              <a:t>Non-replicated and non-fragmented</a:t>
            </a:r>
          </a:p>
          <a:p>
            <a:r>
              <a:rPr lang="en-US" dirty="0"/>
              <a:t>Fully replicated</a:t>
            </a:r>
          </a:p>
          <a:p>
            <a:r>
              <a:rPr lang="en-US" dirty="0"/>
              <a:t>Partially replicated</a:t>
            </a:r>
          </a:p>
          <a:p>
            <a:r>
              <a:rPr lang="en-US" dirty="0"/>
              <a:t>Fragmented</a:t>
            </a:r>
          </a:p>
          <a:p>
            <a:r>
              <a:rPr lang="en-US" dirty="0"/>
              <a:t>Mixed</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Fragmentation</a:t>
            </a:r>
          </a:p>
        </p:txBody>
      </p:sp>
      <p:sp>
        <p:nvSpPr>
          <p:cNvPr id="3" name="Content Placeholder 2"/>
          <p:cNvSpPr>
            <a:spLocks noGrp="1"/>
          </p:cNvSpPr>
          <p:nvPr>
            <p:ph idx="1"/>
          </p:nvPr>
        </p:nvSpPr>
        <p:spPr/>
        <p:txBody>
          <a:bodyPr>
            <a:normAutofit fontScale="92500" lnSpcReduction="10000"/>
          </a:bodyPr>
          <a:lstStyle/>
          <a:p>
            <a:r>
              <a:rPr lang="en-US" dirty="0"/>
              <a:t>Fragmentation is a process of dividing the whole or full database into various </a:t>
            </a:r>
            <a:r>
              <a:rPr lang="en-US" dirty="0" err="1"/>
              <a:t>subtables</a:t>
            </a:r>
            <a:r>
              <a:rPr lang="en-US" dirty="0"/>
              <a:t> or sub relations so that data can be stored in different systems. </a:t>
            </a:r>
          </a:p>
          <a:p>
            <a:r>
              <a:rPr lang="en-US" dirty="0"/>
              <a:t>The small pieces of sub relations or </a:t>
            </a:r>
            <a:r>
              <a:rPr lang="en-US" dirty="0" err="1"/>
              <a:t>subtables</a:t>
            </a:r>
            <a:r>
              <a:rPr lang="en-US" dirty="0"/>
              <a:t> are called </a:t>
            </a:r>
            <a:r>
              <a:rPr lang="en-US" i="1" dirty="0"/>
              <a:t>fragments</a:t>
            </a:r>
            <a:r>
              <a:rPr lang="en-US" dirty="0"/>
              <a:t>. </a:t>
            </a:r>
          </a:p>
          <a:p>
            <a:r>
              <a:rPr lang="en-US" dirty="0"/>
              <a:t>These fragments are called logical data units and are stored at various sites. </a:t>
            </a:r>
          </a:p>
          <a:p>
            <a:r>
              <a:rPr lang="en-US" dirty="0"/>
              <a:t>It must be made sure that the fragments are reconstructed to the original relation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Fragmentation</a:t>
            </a:r>
          </a:p>
        </p:txBody>
      </p:sp>
      <p:sp>
        <p:nvSpPr>
          <p:cNvPr id="3" name="Content Placeholder 2"/>
          <p:cNvSpPr>
            <a:spLocks noGrp="1"/>
          </p:cNvSpPr>
          <p:nvPr>
            <p:ph idx="1"/>
          </p:nvPr>
        </p:nvSpPr>
        <p:spPr/>
        <p:txBody>
          <a:bodyPr>
            <a:normAutofit lnSpcReduction="10000"/>
          </a:bodyPr>
          <a:lstStyle/>
          <a:p>
            <a:r>
              <a:rPr lang="en-US" dirty="0"/>
              <a:t>If a table T is fragmented and is divided into a number of fragments say T1, T2, T3….TN. </a:t>
            </a:r>
          </a:p>
          <a:p>
            <a:r>
              <a:rPr lang="en-US" dirty="0"/>
              <a:t>The fragments contain sufficient information to allow the restoration of the original table T. </a:t>
            </a:r>
          </a:p>
          <a:p>
            <a:r>
              <a:rPr lang="en-US" dirty="0"/>
              <a:t>This restoration can be done by the use of UNION or JOIN operation on various fragments. This process is called </a:t>
            </a:r>
            <a:r>
              <a:rPr lang="en-US" b="1" i="1" dirty="0"/>
              <a:t>data fragmentation, </a:t>
            </a:r>
            <a:r>
              <a:rPr lang="en-US" dirty="0"/>
              <a:t>by this way,</a:t>
            </a:r>
            <a:r>
              <a:rPr lang="en-US" i="1" dirty="0"/>
              <a:t> fragmentation transparency </a:t>
            </a:r>
            <a:r>
              <a:rPr lang="en-US" dirty="0"/>
              <a:t>is achieved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Fragmentation</a:t>
            </a:r>
          </a:p>
        </p:txBody>
      </p:sp>
      <p:sp>
        <p:nvSpPr>
          <p:cNvPr id="3" name="Content Placeholder 2"/>
          <p:cNvSpPr>
            <a:spLocks noGrp="1"/>
          </p:cNvSpPr>
          <p:nvPr>
            <p:ph idx="1"/>
          </p:nvPr>
        </p:nvSpPr>
        <p:spPr/>
        <p:txBody>
          <a:bodyPr/>
          <a:lstStyle/>
          <a:p>
            <a:pPr fontAlgn="base"/>
            <a:r>
              <a:rPr lang="en-US" b="1" dirty="0"/>
              <a:t>Horizontal fragmentation</a:t>
            </a:r>
            <a:endParaRPr lang="en-US" dirty="0"/>
          </a:p>
          <a:p>
            <a:pPr fontAlgn="base"/>
            <a:r>
              <a:rPr lang="en-US" b="1" dirty="0"/>
              <a:t>Vertical fragmentation</a:t>
            </a:r>
            <a:endParaRPr lang="en-US" dirty="0"/>
          </a:p>
          <a:p>
            <a:pPr fontAlgn="base"/>
            <a:r>
              <a:rPr lang="en-US" b="1" dirty="0"/>
              <a:t>Mixed or Hybrid fragmentation</a:t>
            </a:r>
            <a:endParaRPr lang="en-US" dirty="0"/>
          </a:p>
          <a:p>
            <a:pP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Fragmentation</a:t>
            </a:r>
          </a:p>
        </p:txBody>
      </p:sp>
      <p:sp>
        <p:nvSpPr>
          <p:cNvPr id="3" name="Content Placeholder 2"/>
          <p:cNvSpPr>
            <a:spLocks noGrp="1"/>
          </p:cNvSpPr>
          <p:nvPr>
            <p:ph idx="1"/>
          </p:nvPr>
        </p:nvSpPr>
        <p:spPr/>
        <p:txBody>
          <a:bodyPr>
            <a:normAutofit fontScale="92500" lnSpcReduction="10000"/>
          </a:bodyPr>
          <a:lstStyle/>
          <a:p>
            <a:r>
              <a:rPr lang="en-US" dirty="0"/>
              <a:t>Horizontal fragmentation refers to the process of dividing a table horizontally by assigning each row or (a group of rows) of relation to one or more fragments. </a:t>
            </a:r>
          </a:p>
          <a:p>
            <a:r>
              <a:rPr lang="en-US" dirty="0"/>
              <a:t>These fragments are then be assigned to different sides in the distributed system.</a:t>
            </a:r>
          </a:p>
          <a:p>
            <a:pPr fontAlgn="base">
              <a:buNone/>
            </a:pPr>
            <a:r>
              <a:rPr lang="en-US" i="1" dirty="0" err="1"/>
              <a:t>σ</a:t>
            </a:r>
            <a:r>
              <a:rPr lang="en-US" i="1" baseline="-25000" dirty="0" err="1"/>
              <a:t>p</a:t>
            </a:r>
            <a:r>
              <a:rPr lang="en-US" i="1" dirty="0"/>
              <a:t>(T)</a:t>
            </a:r>
          </a:p>
          <a:p>
            <a:pPr fontAlgn="base">
              <a:buNone/>
            </a:pPr>
            <a:r>
              <a:rPr lang="en-US" i="1" dirty="0"/>
              <a:t>where, σ is relational algebra operator for selection</a:t>
            </a:r>
          </a:p>
          <a:p>
            <a:pPr fontAlgn="base">
              <a:buNone/>
            </a:pPr>
            <a:r>
              <a:rPr lang="en-US" i="1" dirty="0"/>
              <a:t>p is the condition satisfied by a horizontal fragment</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a:t>
            </a:r>
            <a:br>
              <a:rPr lang="en-US" dirty="0"/>
            </a:br>
            <a:r>
              <a:rPr lang="en-US" dirty="0"/>
              <a:t>T = T1 U T2 U…</a:t>
            </a:r>
            <a:r>
              <a:rPr lang="en-US" dirty="0" err="1"/>
              <a:t>Tn</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0" y="1466850"/>
            <a:ext cx="3990975" cy="39243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419600" y="1524000"/>
            <a:ext cx="4124325" cy="412432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Fragmentation</a:t>
            </a:r>
          </a:p>
        </p:txBody>
      </p:sp>
      <p:sp>
        <p:nvSpPr>
          <p:cNvPr id="3" name="Content Placeholder 2"/>
          <p:cNvSpPr>
            <a:spLocks noGrp="1"/>
          </p:cNvSpPr>
          <p:nvPr>
            <p:ph idx="1"/>
          </p:nvPr>
        </p:nvSpPr>
        <p:spPr/>
        <p:txBody>
          <a:bodyPr/>
          <a:lstStyle/>
          <a:p>
            <a:r>
              <a:rPr lang="en-US" dirty="0"/>
              <a:t>Vertical fragmentation refers to the process of decomposing a table vertically by attributes are columns.</a:t>
            </a:r>
          </a:p>
          <a:p>
            <a:pPr fontAlgn="base">
              <a:buNone/>
            </a:pPr>
            <a:r>
              <a:rPr lang="en-US" i="1" dirty="0"/>
              <a:t>π</a:t>
            </a:r>
            <a:r>
              <a:rPr lang="en-US" i="1" baseline="-25000" dirty="0"/>
              <a:t>a1, a2,…, an</a:t>
            </a:r>
            <a:r>
              <a:rPr lang="en-US" i="1" dirty="0"/>
              <a:t> (T)</a:t>
            </a:r>
          </a:p>
          <a:p>
            <a:pPr fontAlgn="base">
              <a:buNone/>
            </a:pPr>
            <a:r>
              <a:rPr lang="en-US" i="1" dirty="0"/>
              <a:t>where, π is relational algebra operator</a:t>
            </a:r>
          </a:p>
          <a:p>
            <a:pPr fontAlgn="base">
              <a:buNone/>
            </a:pPr>
            <a:r>
              <a:rPr lang="en-US" i="1" dirty="0"/>
              <a:t>a1…., an are the </a:t>
            </a:r>
            <a:r>
              <a:rPr lang="en-US" i="1" dirty="0" err="1"/>
              <a:t>aatriubutes</a:t>
            </a:r>
            <a:r>
              <a:rPr lang="en-US" i="1" dirty="0"/>
              <a:t> of T</a:t>
            </a:r>
          </a:p>
          <a:p>
            <a:pPr fontAlgn="base">
              <a:buNone/>
            </a:pPr>
            <a:r>
              <a:rPr lang="en-US" i="1" dirty="0"/>
              <a:t>T is the table (relation)</a:t>
            </a:r>
          </a:p>
          <a:p>
            <a:pPr>
              <a:buNone/>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a:t>
            </a:r>
            <a:r>
              <a:rPr lang="en-US" dirty="0" err="1"/>
              <a:t>Frag</a:t>
            </a:r>
            <a:r>
              <a:rPr lang="en-US" dirty="0"/>
              <a:t> Example</a:t>
            </a: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762000" y="1219200"/>
            <a:ext cx="5876925" cy="54102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 in Databases</a:t>
            </a:r>
          </a:p>
        </p:txBody>
      </p:sp>
      <p:sp>
        <p:nvSpPr>
          <p:cNvPr id="3" name="Content Placeholder 2"/>
          <p:cNvSpPr>
            <a:spLocks noGrp="1"/>
          </p:cNvSpPr>
          <p:nvPr>
            <p:ph idx="1"/>
          </p:nvPr>
        </p:nvSpPr>
        <p:spPr/>
        <p:txBody>
          <a:bodyPr/>
          <a:lstStyle/>
          <a:p>
            <a:r>
              <a:rPr lang="en-US" dirty="0"/>
              <a:t>Relational Operations such as </a:t>
            </a:r>
            <a:r>
              <a:rPr lang="en-US" b="1" dirty="0"/>
              <a:t>sort, join, aggregation</a:t>
            </a:r>
            <a:r>
              <a:rPr lang="en-US" dirty="0"/>
              <a:t> can be executed in parallel</a:t>
            </a:r>
          </a:p>
        </p:txBody>
      </p:sp>
      <p:pic>
        <p:nvPicPr>
          <p:cNvPr id="143362" name="Picture 2"/>
          <p:cNvPicPr>
            <a:picLocks noChangeAspect="1" noChangeArrowheads="1"/>
          </p:cNvPicPr>
          <p:nvPr/>
        </p:nvPicPr>
        <p:blipFill>
          <a:blip r:embed="rId2"/>
          <a:srcRect/>
          <a:stretch>
            <a:fillRect/>
          </a:stretch>
        </p:blipFill>
        <p:spPr bwMode="auto">
          <a:xfrm>
            <a:off x="457200" y="2895600"/>
            <a:ext cx="7696200" cy="35052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Fragmentation</a:t>
            </a:r>
          </a:p>
        </p:txBody>
      </p:sp>
      <p:sp>
        <p:nvSpPr>
          <p:cNvPr id="3" name="Content Placeholder 2"/>
          <p:cNvSpPr>
            <a:spLocks noGrp="1"/>
          </p:cNvSpPr>
          <p:nvPr>
            <p:ph idx="1"/>
          </p:nvPr>
        </p:nvSpPr>
        <p:spPr/>
        <p:txBody>
          <a:bodyPr>
            <a:normAutofit fontScale="70000" lnSpcReduction="20000"/>
          </a:bodyPr>
          <a:lstStyle/>
          <a:p>
            <a:r>
              <a:rPr lang="en-US" dirty="0"/>
              <a:t>The combination of vertical fragmentation of a table followed by further horizontal fragmentation of some fragments is called </a:t>
            </a:r>
            <a:r>
              <a:rPr lang="en-US" b="1" dirty="0"/>
              <a:t>mixed or hybrid fragmentation</a:t>
            </a:r>
            <a:r>
              <a:rPr lang="en-US" dirty="0"/>
              <a:t>.</a:t>
            </a:r>
          </a:p>
          <a:p>
            <a:pPr fontAlgn="base"/>
            <a:r>
              <a:rPr lang="en-US" dirty="0"/>
              <a:t>The first method is to first create a set or group of horizontal fragments and then create vertical fragments from one or more of the horizontal fragments.</a:t>
            </a:r>
          </a:p>
          <a:p>
            <a:pPr fontAlgn="base"/>
            <a:r>
              <a:rPr lang="en-US" dirty="0"/>
              <a:t>The second method is to first create a set or group of vertical fragments and then create horizontal fragments from one or more of the vertical fragments.</a:t>
            </a:r>
            <a:br>
              <a:rPr lang="en-US" dirty="0"/>
            </a:br>
            <a:endParaRPr lang="en-US" dirty="0"/>
          </a:p>
          <a:p>
            <a:pPr fontAlgn="base"/>
            <a:r>
              <a:rPr lang="en-US" dirty="0"/>
              <a:t>The original relation can be obtained by the combination of JOIN and UNION operations which is given as follows:</a:t>
            </a:r>
          </a:p>
          <a:p>
            <a:pPr fontAlgn="base">
              <a:buNone/>
            </a:pPr>
            <a:r>
              <a:rPr lang="en-US" dirty="0" err="1"/>
              <a:t>σ</a:t>
            </a:r>
            <a:r>
              <a:rPr lang="en-US" baseline="-25000" dirty="0" err="1"/>
              <a:t>P</a:t>
            </a:r>
            <a:r>
              <a:rPr lang="en-US" dirty="0"/>
              <a:t>(π</a:t>
            </a:r>
            <a:r>
              <a:rPr lang="en-US" baseline="-25000" dirty="0"/>
              <a:t>a1, a2..,an</a:t>
            </a:r>
            <a:r>
              <a:rPr lang="en-US" dirty="0"/>
              <a:t>(T))</a:t>
            </a:r>
          </a:p>
          <a:p>
            <a:pPr fontAlgn="base">
              <a:buNone/>
            </a:pPr>
            <a:r>
              <a:rPr lang="en-US" dirty="0"/>
              <a:t>π</a:t>
            </a:r>
            <a:r>
              <a:rPr lang="en-US" baseline="-25000" dirty="0"/>
              <a:t>a1,a2….,an </a:t>
            </a:r>
            <a:r>
              <a:rPr lang="en-US" dirty="0"/>
              <a:t>(</a:t>
            </a:r>
            <a:r>
              <a:rPr lang="en-US" dirty="0" err="1"/>
              <a:t>σ</a:t>
            </a:r>
            <a:r>
              <a:rPr lang="en-US" baseline="-25000" dirty="0" err="1"/>
              <a:t>p</a:t>
            </a:r>
            <a:r>
              <a:rPr lang="en-US" dirty="0"/>
              <a:t>(T))</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sp>
        <p:nvSpPr>
          <p:cNvPr id="3" name="Content Placeholder 2"/>
          <p:cNvSpPr>
            <a:spLocks noGrp="1"/>
          </p:cNvSpPr>
          <p:nvPr>
            <p:ph idx="1"/>
          </p:nvPr>
        </p:nvSpPr>
        <p:spPr/>
        <p:txBody>
          <a:bodyPr/>
          <a:lstStyle/>
          <a:p>
            <a:r>
              <a:rPr lang="en-US" dirty="0"/>
              <a:t>Database replication involves </a:t>
            </a:r>
            <a:r>
              <a:rPr lang="en-US" b="1" dirty="0"/>
              <a:t>copying, transferring, or integrating data from one database in a server or computer to another, eventually creating a distributed database</a:t>
            </a:r>
            <a:r>
              <a:rPr lang="en-US" dirty="0"/>
              <a:t>.</a:t>
            </a:r>
          </a:p>
          <a:p>
            <a:r>
              <a:rPr lang="en-US" dirty="0"/>
              <a:t>After data replication takes place, users have access to the same information, which improves consistency, reliability, and performance.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Distributed Query Processing</a:t>
            </a:r>
          </a:p>
        </p:txBody>
      </p:sp>
      <p:sp>
        <p:nvSpPr>
          <p:cNvPr id="45059" name="Rectangle 3"/>
          <p:cNvSpPr>
            <a:spLocks noGrp="1" noChangeArrowheads="1"/>
          </p:cNvSpPr>
          <p:nvPr>
            <p:ph type="body" idx="4294967295"/>
          </p:nvPr>
        </p:nvSpPr>
        <p:spPr/>
        <p:txBody>
          <a:bodyPr/>
          <a:lstStyle/>
          <a:p>
            <a:pPr eaLnBrk="1" hangingPunct="1"/>
            <a:r>
              <a:rPr lang="en-US"/>
              <a:t>For centralized systems, the primary criterion for measuring the cost of a particular strategy is the number of disk accesses.</a:t>
            </a:r>
          </a:p>
          <a:p>
            <a:pPr eaLnBrk="1" hangingPunct="1"/>
            <a:r>
              <a:rPr lang="en-US"/>
              <a:t>In a distributed system, other issues must be taken into account:</a:t>
            </a:r>
          </a:p>
          <a:p>
            <a:pPr lvl="1" eaLnBrk="1" hangingPunct="1"/>
            <a:r>
              <a:rPr lang="en-US"/>
              <a:t>The cost of a data transmission over the network.</a:t>
            </a:r>
          </a:p>
          <a:p>
            <a:pPr lvl="1" eaLnBrk="1" hangingPunct="1"/>
            <a:r>
              <a:rPr lang="en-US"/>
              <a:t>The potential gain in performance from having several sites process parts of the query in parallel.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GB"/>
              <a:t>Par &amp;dist Query processing</a:t>
            </a:r>
          </a:p>
        </p:txBody>
      </p:sp>
      <p:sp>
        <p:nvSpPr>
          <p:cNvPr id="47107" name="Rectangle 3"/>
          <p:cNvSpPr>
            <a:spLocks noGrp="1" noChangeArrowheads="1"/>
          </p:cNvSpPr>
          <p:nvPr>
            <p:ph type="body" idx="1"/>
          </p:nvPr>
        </p:nvSpPr>
        <p:spPr/>
        <p:txBody>
          <a:bodyPr/>
          <a:lstStyle/>
          <a:p>
            <a:pPr eaLnBrk="1" hangingPunct="1"/>
            <a:r>
              <a:rPr lang="en-GB"/>
              <a:t>The world of parallel and distributed query optimization</a:t>
            </a:r>
          </a:p>
          <a:p>
            <a:pPr lvl="1" eaLnBrk="1" hangingPunct="1"/>
            <a:r>
              <a:rPr lang="en-GB"/>
              <a:t>Parallel world, invent parallel versions of well-known algorithms, mostly based on broadcasting tuples and dataflow driven computations</a:t>
            </a:r>
          </a:p>
          <a:p>
            <a:pPr lvl="1" eaLnBrk="1" hangingPunct="1"/>
            <a:endParaRPr lang="en-GB"/>
          </a:p>
          <a:p>
            <a:pPr lvl="1" eaLnBrk="1" hangingPunct="1"/>
            <a:r>
              <a:rPr lang="en-GB"/>
              <a:t>Distributed world, use plan modification and coarse grain processing, exchange large chunks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t>Simple Distributed Join Processing</a:t>
            </a:r>
          </a:p>
        </p:txBody>
      </p:sp>
      <p:sp>
        <p:nvSpPr>
          <p:cNvPr id="55299" name="Rectangle 3"/>
          <p:cNvSpPr>
            <a:spLocks noGrp="1" noChangeArrowheads="1"/>
          </p:cNvSpPr>
          <p:nvPr>
            <p:ph type="body" idx="4294967295"/>
          </p:nvPr>
        </p:nvSpPr>
        <p:spPr>
          <a:xfrm>
            <a:off x="685800" y="1219200"/>
            <a:ext cx="7772400" cy="4873625"/>
          </a:xfrm>
        </p:spPr>
        <p:txBody>
          <a:bodyPr/>
          <a:lstStyle/>
          <a:p>
            <a:pPr eaLnBrk="1" hangingPunct="1"/>
            <a:r>
              <a:rPr lang="en-US" sz="2800"/>
              <a:t>Consider the following relational algebra expression in which the three relations are neither replicated nor fragmented</a:t>
            </a:r>
          </a:p>
          <a:p>
            <a:pPr eaLnBrk="1" hangingPunct="1">
              <a:buFontTx/>
              <a:buNone/>
            </a:pPr>
            <a:r>
              <a:rPr lang="en-US" sz="2800" i="1"/>
              <a:t>	account</a:t>
            </a:r>
            <a:r>
              <a:rPr lang="en-US" sz="2800"/>
              <a:t>      </a:t>
            </a:r>
            <a:r>
              <a:rPr lang="en-US" sz="2800" i="1"/>
              <a:t>depositor</a:t>
            </a:r>
            <a:r>
              <a:rPr lang="en-US" sz="2800"/>
              <a:t>      </a:t>
            </a:r>
            <a:r>
              <a:rPr lang="en-US" sz="2800" i="1"/>
              <a:t>branch</a:t>
            </a:r>
            <a:r>
              <a:rPr lang="en-US" sz="2800"/>
              <a:t>	</a:t>
            </a:r>
          </a:p>
          <a:p>
            <a:pPr eaLnBrk="1" hangingPunct="1">
              <a:buFontTx/>
              <a:buNone/>
            </a:pPr>
            <a:endParaRPr lang="en-US" sz="2800"/>
          </a:p>
          <a:p>
            <a:pPr eaLnBrk="1" hangingPunct="1"/>
            <a:r>
              <a:rPr lang="en-US" sz="2800" i="1"/>
              <a:t>account </a:t>
            </a:r>
            <a:r>
              <a:rPr lang="en-US" sz="2800"/>
              <a:t> is stored at site </a:t>
            </a:r>
            <a:r>
              <a:rPr lang="en-US" sz="2800" i="1"/>
              <a:t>S</a:t>
            </a:r>
            <a:r>
              <a:rPr lang="en-US" sz="2800" baseline="-25000"/>
              <a:t>1</a:t>
            </a:r>
            <a:endParaRPr lang="en-US" sz="2800" i="1"/>
          </a:p>
          <a:p>
            <a:pPr eaLnBrk="1" hangingPunct="1"/>
            <a:r>
              <a:rPr lang="en-US" sz="2800" i="1"/>
              <a:t>depositor </a:t>
            </a:r>
            <a:r>
              <a:rPr lang="en-US" sz="2800"/>
              <a:t>at </a:t>
            </a:r>
            <a:r>
              <a:rPr lang="en-US" sz="2800" i="1"/>
              <a:t>S</a:t>
            </a:r>
            <a:r>
              <a:rPr lang="en-US" sz="2800" baseline="-25000"/>
              <a:t>2</a:t>
            </a:r>
            <a:endParaRPr lang="en-US" sz="2800"/>
          </a:p>
          <a:p>
            <a:pPr eaLnBrk="1" hangingPunct="1"/>
            <a:r>
              <a:rPr lang="en-US" sz="2800" i="1"/>
              <a:t>branch </a:t>
            </a:r>
            <a:r>
              <a:rPr lang="en-US" sz="2800"/>
              <a:t>at </a:t>
            </a:r>
            <a:r>
              <a:rPr lang="en-US" sz="2800" i="1"/>
              <a:t>S</a:t>
            </a:r>
            <a:r>
              <a:rPr lang="en-US" sz="2800" baseline="-25000"/>
              <a:t>3</a:t>
            </a:r>
            <a:endParaRPr lang="en-US" sz="2800"/>
          </a:p>
          <a:p>
            <a:pPr eaLnBrk="1" hangingPunct="1"/>
            <a:r>
              <a:rPr lang="en-US" sz="2800"/>
              <a:t>For a query issued at site </a:t>
            </a:r>
            <a:r>
              <a:rPr lang="en-US" sz="2800" i="1"/>
              <a:t>S</a:t>
            </a:r>
            <a:r>
              <a:rPr lang="en-US" sz="2800" baseline="-25000"/>
              <a:t>I</a:t>
            </a:r>
            <a:r>
              <a:rPr lang="en-US" sz="2800"/>
              <a:t>, the system needs to produce the result at site </a:t>
            </a:r>
            <a:r>
              <a:rPr lang="en-US" sz="2800" i="1"/>
              <a:t>S</a:t>
            </a:r>
            <a:r>
              <a:rPr lang="en-US" sz="2800" baseline="-25000"/>
              <a:t>I </a:t>
            </a:r>
            <a:endParaRPr lang="en-US" sz="2800"/>
          </a:p>
        </p:txBody>
      </p:sp>
      <p:pic>
        <p:nvPicPr>
          <p:cNvPr id="55300" name="Picture 4"/>
          <p:cNvPicPr>
            <a:picLocks noChangeAspect="1" noChangeArrowheads="1"/>
          </p:cNvPicPr>
          <p:nvPr/>
        </p:nvPicPr>
        <p:blipFill>
          <a:blip r:embed="rId3"/>
          <a:srcRect/>
          <a:stretch>
            <a:fillRect/>
          </a:stretch>
        </p:blipFill>
        <p:spPr bwMode="auto">
          <a:xfrm>
            <a:off x="2438400" y="2743200"/>
            <a:ext cx="234950" cy="234950"/>
          </a:xfrm>
          <a:prstGeom prst="rect">
            <a:avLst/>
          </a:prstGeom>
          <a:noFill/>
          <a:ln w="9525">
            <a:noFill/>
            <a:miter lim="800000"/>
            <a:headEnd/>
            <a:tailEnd/>
          </a:ln>
        </p:spPr>
      </p:pic>
      <p:pic>
        <p:nvPicPr>
          <p:cNvPr id="55301" name="Picture 5"/>
          <p:cNvPicPr>
            <a:picLocks noChangeAspect="1" noChangeArrowheads="1"/>
          </p:cNvPicPr>
          <p:nvPr/>
        </p:nvPicPr>
        <p:blipFill>
          <a:blip r:embed="rId3"/>
          <a:srcRect/>
          <a:stretch>
            <a:fillRect/>
          </a:stretch>
        </p:blipFill>
        <p:spPr bwMode="auto">
          <a:xfrm>
            <a:off x="4156075" y="2743200"/>
            <a:ext cx="234950" cy="2349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a:t>Possible Query Processing Strategies</a:t>
            </a:r>
          </a:p>
        </p:txBody>
      </p:sp>
      <p:sp>
        <p:nvSpPr>
          <p:cNvPr id="8195" name="Rectangle 3"/>
          <p:cNvSpPr>
            <a:spLocks noGrp="1" noChangeArrowheads="1"/>
          </p:cNvSpPr>
          <p:nvPr>
            <p:ph type="body" idx="4294967295"/>
          </p:nvPr>
        </p:nvSpPr>
        <p:spPr/>
        <p:txBody>
          <a:bodyPr/>
          <a:lstStyle/>
          <a:p>
            <a:pPr eaLnBrk="1" hangingPunct="1"/>
            <a:r>
              <a:rPr lang="en-US" sz="2400"/>
              <a:t>Ship copies of all three relations to site </a:t>
            </a:r>
            <a:r>
              <a:rPr lang="en-US" sz="2400" i="1"/>
              <a:t>S</a:t>
            </a:r>
            <a:r>
              <a:rPr lang="en-US" sz="2400" baseline="-25000"/>
              <a:t>I </a:t>
            </a:r>
            <a:r>
              <a:rPr lang="en-US" sz="2400"/>
              <a:t> and choose a strategy for processing the entire locally at site </a:t>
            </a:r>
            <a:r>
              <a:rPr lang="en-US" sz="2400" i="1"/>
              <a:t>S</a:t>
            </a:r>
            <a:r>
              <a:rPr lang="en-US" sz="2400" baseline="-25000"/>
              <a:t>I.</a:t>
            </a:r>
            <a:endParaRPr lang="en-US" sz="2400"/>
          </a:p>
          <a:p>
            <a:pPr eaLnBrk="1" hangingPunct="1"/>
            <a:r>
              <a:rPr lang="en-US" sz="2400"/>
              <a:t>Ship a copy of the account relation to site S</a:t>
            </a:r>
            <a:r>
              <a:rPr lang="en-US" sz="2400" baseline="-25000"/>
              <a:t>2</a:t>
            </a:r>
            <a:r>
              <a:rPr lang="en-US" sz="2400"/>
              <a:t> and compute </a:t>
            </a:r>
            <a:r>
              <a:rPr lang="en-US" sz="2400" i="1"/>
              <a:t>temp</a:t>
            </a:r>
            <a:r>
              <a:rPr lang="en-US" sz="2400" i="1" baseline="-25000"/>
              <a:t>1</a:t>
            </a:r>
            <a:r>
              <a:rPr lang="en-US" sz="2400"/>
              <a:t> = </a:t>
            </a:r>
            <a:r>
              <a:rPr lang="en-US" sz="2400" i="1"/>
              <a:t>account 	depositor at </a:t>
            </a:r>
            <a:r>
              <a:rPr lang="en-US" sz="2400"/>
              <a:t>S</a:t>
            </a:r>
            <a:r>
              <a:rPr lang="en-US" sz="2400" baseline="-25000"/>
              <a:t>2</a:t>
            </a:r>
            <a:r>
              <a:rPr lang="en-US" sz="2400"/>
              <a:t>. Ship </a:t>
            </a:r>
            <a:r>
              <a:rPr lang="en-US" sz="2400" i="1"/>
              <a:t>temp</a:t>
            </a:r>
            <a:r>
              <a:rPr lang="en-US" sz="2400" i="1" baseline="-25000"/>
              <a:t>1</a:t>
            </a:r>
            <a:r>
              <a:rPr lang="en-US" sz="2400"/>
              <a:t> from S</a:t>
            </a:r>
            <a:r>
              <a:rPr lang="en-US" sz="2400" baseline="-25000"/>
              <a:t>2</a:t>
            </a:r>
            <a:r>
              <a:rPr lang="en-US" sz="2400"/>
              <a:t> to S</a:t>
            </a:r>
            <a:r>
              <a:rPr lang="en-US" sz="2400" baseline="-25000"/>
              <a:t>3</a:t>
            </a:r>
            <a:r>
              <a:rPr lang="en-US" sz="2400"/>
              <a:t>, and compute </a:t>
            </a:r>
            <a:r>
              <a:rPr lang="en-US" sz="2400" i="1"/>
              <a:t>temp</a:t>
            </a:r>
            <a:r>
              <a:rPr lang="en-US" sz="2400" i="1" baseline="-25000"/>
              <a:t>2</a:t>
            </a:r>
            <a:r>
              <a:rPr lang="en-US" sz="2400"/>
              <a:t> = </a:t>
            </a:r>
            <a:r>
              <a:rPr lang="en-US" sz="2400" i="1"/>
              <a:t>temp</a:t>
            </a:r>
            <a:r>
              <a:rPr lang="en-US" sz="2400" i="1" baseline="-25000"/>
              <a:t>1</a:t>
            </a:r>
            <a:r>
              <a:rPr lang="en-US" sz="2400" i="1"/>
              <a:t>  branch</a:t>
            </a:r>
            <a:r>
              <a:rPr lang="en-US" sz="2400"/>
              <a:t> at S</a:t>
            </a:r>
            <a:r>
              <a:rPr lang="en-US" sz="2400" baseline="-25000"/>
              <a:t>3</a:t>
            </a:r>
            <a:r>
              <a:rPr lang="en-US" sz="2400"/>
              <a:t>. Ship the result</a:t>
            </a:r>
            <a:r>
              <a:rPr lang="en-US" sz="2400" i="1"/>
              <a:t> temp</a:t>
            </a:r>
            <a:r>
              <a:rPr lang="en-US" sz="2400" baseline="-25000"/>
              <a:t>2</a:t>
            </a:r>
            <a:r>
              <a:rPr lang="en-US" sz="2400"/>
              <a:t> to </a:t>
            </a:r>
            <a:r>
              <a:rPr lang="en-US" sz="2400" i="1"/>
              <a:t>S</a:t>
            </a:r>
            <a:r>
              <a:rPr lang="en-US" sz="2400" baseline="-25000"/>
              <a:t>I</a:t>
            </a:r>
            <a:r>
              <a:rPr lang="en-US" sz="2400"/>
              <a:t>.</a:t>
            </a:r>
          </a:p>
          <a:p>
            <a:pPr eaLnBrk="1" hangingPunct="1"/>
            <a:r>
              <a:rPr lang="en-US" sz="2400"/>
              <a:t>Devise similar strategies, exchanging the roles </a:t>
            </a:r>
            <a:r>
              <a:rPr lang="en-US" sz="2400" i="1"/>
              <a:t>S</a:t>
            </a:r>
            <a:r>
              <a:rPr lang="en-US" sz="2400" baseline="-25000"/>
              <a:t>1</a:t>
            </a:r>
            <a:r>
              <a:rPr lang="en-US" sz="2400"/>
              <a:t>, </a:t>
            </a:r>
            <a:r>
              <a:rPr lang="en-US" sz="2400" i="1"/>
              <a:t>S</a:t>
            </a:r>
            <a:r>
              <a:rPr lang="en-US" sz="2400" baseline="-25000"/>
              <a:t>2</a:t>
            </a:r>
            <a:r>
              <a:rPr lang="en-US" sz="2400"/>
              <a:t>, </a:t>
            </a:r>
            <a:r>
              <a:rPr lang="en-US" sz="2400" i="1"/>
              <a:t>S</a:t>
            </a:r>
            <a:r>
              <a:rPr lang="en-US" sz="2400" baseline="-25000"/>
              <a:t>3</a:t>
            </a:r>
            <a:endParaRPr lang="en-US" sz="2400"/>
          </a:p>
          <a:p>
            <a:pPr eaLnBrk="1" hangingPunct="1"/>
            <a:r>
              <a:rPr lang="en-US" sz="2400"/>
              <a:t>Must consider following factors:</a:t>
            </a:r>
          </a:p>
          <a:p>
            <a:pPr lvl="1" eaLnBrk="1" hangingPunct="1"/>
            <a:r>
              <a:rPr lang="en-US" sz="2000"/>
              <a:t>amount of data being shipped </a:t>
            </a:r>
          </a:p>
          <a:p>
            <a:pPr lvl="1" eaLnBrk="1" hangingPunct="1"/>
            <a:r>
              <a:rPr lang="en-US" sz="2000"/>
              <a:t>cost of transmitting a data block between sites</a:t>
            </a:r>
          </a:p>
          <a:p>
            <a:pPr lvl="1" eaLnBrk="1" hangingPunct="1"/>
            <a:r>
              <a:rPr lang="en-US" sz="2000"/>
              <a:t>relative processing speed at each site </a:t>
            </a:r>
          </a:p>
        </p:txBody>
      </p:sp>
      <p:pic>
        <p:nvPicPr>
          <p:cNvPr id="57348" name="Picture 4"/>
          <p:cNvPicPr>
            <a:picLocks noChangeAspect="1" noChangeArrowheads="1"/>
          </p:cNvPicPr>
          <p:nvPr/>
        </p:nvPicPr>
        <p:blipFill>
          <a:blip r:embed="rId3"/>
          <a:srcRect/>
          <a:stretch>
            <a:fillRect/>
          </a:stretch>
        </p:blipFill>
        <p:spPr bwMode="auto">
          <a:xfrm>
            <a:off x="2971800" y="2965450"/>
            <a:ext cx="234950" cy="2349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62000" y="381000"/>
            <a:ext cx="7772400" cy="381000"/>
          </a:xfrm>
        </p:spPr>
        <p:txBody>
          <a:bodyPr>
            <a:normAutofit fontScale="90000"/>
          </a:bodyPr>
          <a:lstStyle/>
          <a:p>
            <a:pPr eaLnBrk="1" hangingPunct="1"/>
            <a:r>
              <a:rPr lang="en-US"/>
              <a:t>Semijoin Strategy</a:t>
            </a:r>
          </a:p>
        </p:txBody>
      </p:sp>
      <p:sp>
        <p:nvSpPr>
          <p:cNvPr id="59395" name="Rectangle 3"/>
          <p:cNvSpPr>
            <a:spLocks noGrp="1" noChangeArrowheads="1"/>
          </p:cNvSpPr>
          <p:nvPr>
            <p:ph type="body" idx="4294967295"/>
          </p:nvPr>
        </p:nvSpPr>
        <p:spPr>
          <a:xfrm>
            <a:off x="685800" y="1066800"/>
            <a:ext cx="7620000" cy="3733800"/>
          </a:xfrm>
        </p:spPr>
        <p:txBody>
          <a:bodyPr/>
          <a:lstStyle/>
          <a:p>
            <a:pPr eaLnBrk="1" hangingPunct="1"/>
            <a:r>
              <a:rPr lang="en-US" sz="2000"/>
              <a:t>Let </a:t>
            </a:r>
            <a:r>
              <a:rPr lang="en-US" sz="2000" i="1"/>
              <a:t>r</a:t>
            </a:r>
            <a:r>
              <a:rPr lang="en-US" sz="2000" baseline="-25000"/>
              <a:t>1</a:t>
            </a:r>
            <a:r>
              <a:rPr lang="en-US" sz="2000"/>
              <a:t> be a relation with schema </a:t>
            </a:r>
            <a:r>
              <a:rPr lang="en-US" sz="2000" i="1"/>
              <a:t>R</a:t>
            </a:r>
            <a:r>
              <a:rPr lang="en-US" sz="2000" baseline="-25000"/>
              <a:t>1</a:t>
            </a:r>
            <a:r>
              <a:rPr lang="en-US" sz="2000"/>
              <a:t> stores at site </a:t>
            </a:r>
            <a:r>
              <a:rPr lang="en-US" sz="2000" i="1"/>
              <a:t>S</a:t>
            </a:r>
            <a:r>
              <a:rPr lang="en-US" sz="2000" baseline="-25000"/>
              <a:t>1</a:t>
            </a:r>
          </a:p>
          <a:p>
            <a:pPr eaLnBrk="1" hangingPunct="1">
              <a:buFontTx/>
              <a:buNone/>
            </a:pPr>
            <a:r>
              <a:rPr lang="en-US" sz="2000"/>
              <a:t>	Let </a:t>
            </a:r>
            <a:r>
              <a:rPr lang="en-US" sz="2000" i="1"/>
              <a:t>r</a:t>
            </a:r>
            <a:r>
              <a:rPr lang="en-US" sz="2000" baseline="-25000"/>
              <a:t>2</a:t>
            </a:r>
            <a:r>
              <a:rPr lang="en-US" sz="2000"/>
              <a:t> be a relation with schema </a:t>
            </a:r>
            <a:r>
              <a:rPr lang="en-US" sz="2000" i="1"/>
              <a:t>R</a:t>
            </a:r>
            <a:r>
              <a:rPr lang="en-US" sz="2000" baseline="-25000"/>
              <a:t>2</a:t>
            </a:r>
            <a:r>
              <a:rPr lang="en-US" sz="2000"/>
              <a:t> stores at site </a:t>
            </a:r>
            <a:r>
              <a:rPr lang="en-US" sz="2000" i="1"/>
              <a:t>S</a:t>
            </a:r>
            <a:r>
              <a:rPr lang="en-US" sz="2000" baseline="-25000"/>
              <a:t>2</a:t>
            </a:r>
          </a:p>
          <a:p>
            <a:pPr eaLnBrk="1" hangingPunct="1">
              <a:lnSpc>
                <a:spcPct val="90000"/>
              </a:lnSpc>
            </a:pPr>
            <a:r>
              <a:rPr lang="en-US" sz="2000"/>
              <a:t>Evaluate the expression </a:t>
            </a:r>
            <a:r>
              <a:rPr lang="en-US" sz="2000" i="1"/>
              <a:t>r</a:t>
            </a:r>
            <a:r>
              <a:rPr lang="en-US" sz="2000" baseline="-25000"/>
              <a:t>1       </a:t>
            </a:r>
            <a:r>
              <a:rPr lang="en-US" sz="2000" i="1"/>
              <a:t>r</a:t>
            </a:r>
            <a:r>
              <a:rPr lang="en-US" sz="2000" baseline="-25000"/>
              <a:t>2 </a:t>
            </a:r>
            <a:r>
              <a:rPr lang="en-US" sz="2000"/>
              <a:t>and obtain the result at </a:t>
            </a:r>
            <a:r>
              <a:rPr lang="en-US" sz="2000" i="1"/>
              <a:t>S</a:t>
            </a:r>
            <a:r>
              <a:rPr lang="en-US" sz="2000" baseline="-25000"/>
              <a:t>1</a:t>
            </a:r>
            <a:r>
              <a:rPr lang="en-US" sz="2000"/>
              <a:t>.</a:t>
            </a:r>
          </a:p>
          <a:p>
            <a:pPr eaLnBrk="1" hangingPunct="1">
              <a:lnSpc>
                <a:spcPct val="90000"/>
              </a:lnSpc>
            </a:pPr>
            <a:endParaRPr lang="en-US" sz="2000"/>
          </a:p>
          <a:p>
            <a:pPr eaLnBrk="1" hangingPunct="1">
              <a:lnSpc>
                <a:spcPct val="90000"/>
              </a:lnSpc>
            </a:pPr>
            <a:endParaRPr lang="en-US" sz="2000"/>
          </a:p>
          <a:p>
            <a:pPr eaLnBrk="1" hangingPunct="1">
              <a:buFontTx/>
              <a:buNone/>
            </a:pPr>
            <a:r>
              <a:rPr lang="en-US" sz="2000"/>
              <a:t>1. Compute </a:t>
            </a:r>
            <a:r>
              <a:rPr lang="en-US" sz="2000" i="1"/>
              <a:t>temp</a:t>
            </a:r>
            <a:r>
              <a:rPr lang="en-US" sz="2000" baseline="-25000"/>
              <a:t>1 </a:t>
            </a:r>
            <a:r>
              <a:rPr lang="en-US" sz="2000">
                <a:sym typeface="Symbol" pitchFamily="-65" charset="2"/>
              </a:rPr>
              <a:t> </a:t>
            </a:r>
            <a:r>
              <a:rPr lang="en-US" sz="2000" i="1" baseline="-25000">
                <a:sym typeface="Symbol" pitchFamily="-65" charset="2"/>
              </a:rPr>
              <a:t>R</a:t>
            </a:r>
            <a:r>
              <a:rPr lang="en-US" sz="2000" baseline="-25000">
                <a:sym typeface="Symbol" pitchFamily="-65" charset="2"/>
              </a:rPr>
              <a:t>1  </a:t>
            </a:r>
            <a:r>
              <a:rPr lang="en-US" sz="2000" i="1" baseline="-25000">
                <a:sym typeface="Symbol" pitchFamily="-65" charset="2"/>
              </a:rPr>
              <a:t>R</a:t>
            </a:r>
            <a:r>
              <a:rPr lang="en-US" sz="2000" baseline="-25000">
                <a:sym typeface="Symbol" pitchFamily="-65" charset="2"/>
              </a:rPr>
              <a:t>2</a:t>
            </a:r>
            <a:r>
              <a:rPr lang="en-US" sz="2000">
                <a:sym typeface="Symbol" pitchFamily="-65" charset="2"/>
              </a:rPr>
              <a:t> (r1)</a:t>
            </a:r>
            <a:r>
              <a:rPr lang="en-US" sz="2000" baseline="-25000">
                <a:sym typeface="Symbol" pitchFamily="-65" charset="2"/>
              </a:rPr>
              <a:t>  </a:t>
            </a:r>
            <a:r>
              <a:rPr lang="en-US" sz="2000">
                <a:sym typeface="Symbol" pitchFamily="-65" charset="2"/>
              </a:rPr>
              <a:t>at </a:t>
            </a:r>
            <a:r>
              <a:rPr lang="en-US" sz="2000" i="1">
                <a:sym typeface="Symbol" pitchFamily="-65" charset="2"/>
              </a:rPr>
              <a:t>S</a:t>
            </a:r>
            <a:r>
              <a:rPr lang="en-US" sz="2000">
                <a:sym typeface="Symbol" pitchFamily="-65" charset="2"/>
              </a:rPr>
              <a:t>1.</a:t>
            </a:r>
          </a:p>
          <a:p>
            <a:pPr eaLnBrk="1" hangingPunct="1">
              <a:lnSpc>
                <a:spcPct val="80000"/>
              </a:lnSpc>
              <a:buFontTx/>
              <a:buNone/>
            </a:pPr>
            <a:r>
              <a:rPr lang="en-US" sz="2000">
                <a:sym typeface="Symbol" pitchFamily="-65" charset="2"/>
              </a:rPr>
              <a:t>2. Ship  </a:t>
            </a:r>
            <a:r>
              <a:rPr lang="en-US" sz="2000" i="1">
                <a:sym typeface="Symbol" pitchFamily="-65" charset="2"/>
              </a:rPr>
              <a:t>temp</a:t>
            </a:r>
            <a:r>
              <a:rPr lang="en-US" sz="2000" baseline="-25000">
                <a:sym typeface="Symbol" pitchFamily="-65" charset="2"/>
              </a:rPr>
              <a:t>1</a:t>
            </a:r>
            <a:r>
              <a:rPr lang="en-US" sz="2000">
                <a:sym typeface="Symbol" pitchFamily="-65" charset="2"/>
              </a:rPr>
              <a:t> from </a:t>
            </a:r>
            <a:r>
              <a:rPr lang="en-US" sz="2000" i="1">
                <a:sym typeface="Symbol" pitchFamily="-65" charset="2"/>
              </a:rPr>
              <a:t>S</a:t>
            </a:r>
            <a:r>
              <a:rPr lang="en-US" sz="2000" baseline="-25000">
                <a:sym typeface="Symbol" pitchFamily="-65" charset="2"/>
              </a:rPr>
              <a:t>1 </a:t>
            </a:r>
            <a:r>
              <a:rPr lang="en-US" sz="2000">
                <a:sym typeface="Symbol" pitchFamily="-65" charset="2"/>
              </a:rPr>
              <a:t>to </a:t>
            </a:r>
            <a:r>
              <a:rPr lang="en-US" sz="2000" i="1">
                <a:sym typeface="Symbol" pitchFamily="-65" charset="2"/>
              </a:rPr>
              <a:t>S</a:t>
            </a:r>
            <a:r>
              <a:rPr lang="en-US" sz="2000" baseline="-25000">
                <a:sym typeface="Symbol" pitchFamily="-65" charset="2"/>
              </a:rPr>
              <a:t>2</a:t>
            </a:r>
            <a:r>
              <a:rPr lang="en-US" sz="2000">
                <a:sym typeface="Symbol" pitchFamily="-65" charset="2"/>
              </a:rPr>
              <a:t>.</a:t>
            </a:r>
            <a:endParaRPr lang="en-US" sz="2000" baseline="-25000"/>
          </a:p>
          <a:p>
            <a:pPr eaLnBrk="1" hangingPunct="1">
              <a:buFontTx/>
              <a:buNone/>
            </a:pPr>
            <a:r>
              <a:rPr lang="en-US" sz="2000"/>
              <a:t>3. Compute </a:t>
            </a:r>
            <a:r>
              <a:rPr lang="en-US" sz="2000" i="1"/>
              <a:t>temp</a:t>
            </a:r>
            <a:r>
              <a:rPr lang="en-US" sz="2000" baseline="-25000"/>
              <a:t>2</a:t>
            </a:r>
            <a:r>
              <a:rPr lang="en-US" sz="2000"/>
              <a:t> </a:t>
            </a:r>
            <a:r>
              <a:rPr lang="en-US" sz="2000">
                <a:sym typeface="Symbol" pitchFamily="-65" charset="2"/>
              </a:rPr>
              <a:t>  </a:t>
            </a:r>
            <a:r>
              <a:rPr lang="en-US" sz="2000" i="1">
                <a:sym typeface="Symbol" pitchFamily="-65" charset="2"/>
              </a:rPr>
              <a:t>r</a:t>
            </a:r>
            <a:r>
              <a:rPr lang="en-US" sz="2000" baseline="-25000">
                <a:sym typeface="Symbol" pitchFamily="-65" charset="2"/>
              </a:rPr>
              <a:t>2</a:t>
            </a:r>
            <a:r>
              <a:rPr lang="en-US" sz="2000">
                <a:sym typeface="Symbol" pitchFamily="-65" charset="2"/>
              </a:rPr>
              <a:t>      temp1 at </a:t>
            </a:r>
            <a:r>
              <a:rPr lang="en-US" sz="2000" i="1">
                <a:sym typeface="Symbol" pitchFamily="-65" charset="2"/>
              </a:rPr>
              <a:t>S</a:t>
            </a:r>
            <a:r>
              <a:rPr lang="en-US" sz="2000" baseline="-25000">
                <a:sym typeface="Symbol" pitchFamily="-65" charset="2"/>
              </a:rPr>
              <a:t>2</a:t>
            </a:r>
          </a:p>
          <a:p>
            <a:pPr eaLnBrk="1" hangingPunct="1">
              <a:buFontTx/>
              <a:buNone/>
            </a:pPr>
            <a:r>
              <a:rPr lang="en-US" sz="2000">
                <a:sym typeface="Symbol" pitchFamily="-65" charset="2"/>
              </a:rPr>
              <a:t>4. Ship </a:t>
            </a:r>
            <a:r>
              <a:rPr lang="en-US" sz="2000" i="1">
                <a:sym typeface="Symbol" pitchFamily="-65" charset="2"/>
              </a:rPr>
              <a:t>temp</a:t>
            </a:r>
            <a:r>
              <a:rPr lang="en-US" sz="2000" baseline="-25000">
                <a:sym typeface="Symbol" pitchFamily="-65" charset="2"/>
              </a:rPr>
              <a:t>2</a:t>
            </a:r>
            <a:r>
              <a:rPr lang="en-US" sz="2000">
                <a:sym typeface="Symbol" pitchFamily="-65" charset="2"/>
              </a:rPr>
              <a:t> from S</a:t>
            </a:r>
            <a:r>
              <a:rPr lang="en-US" sz="2000" baseline="-25000">
                <a:sym typeface="Symbol" pitchFamily="-65" charset="2"/>
              </a:rPr>
              <a:t>2</a:t>
            </a:r>
            <a:r>
              <a:rPr lang="en-US" sz="2000">
                <a:sym typeface="Symbol" pitchFamily="-65" charset="2"/>
              </a:rPr>
              <a:t> to S</a:t>
            </a:r>
            <a:r>
              <a:rPr lang="en-US" sz="2000" baseline="-25000">
                <a:sym typeface="Symbol" pitchFamily="-65" charset="2"/>
              </a:rPr>
              <a:t>1</a:t>
            </a:r>
            <a:r>
              <a:rPr lang="en-US" sz="2000">
                <a:sym typeface="Symbol" pitchFamily="-65" charset="2"/>
              </a:rPr>
              <a:t>.</a:t>
            </a:r>
          </a:p>
          <a:p>
            <a:pPr eaLnBrk="1" hangingPunct="1">
              <a:buFontTx/>
              <a:buNone/>
            </a:pPr>
            <a:r>
              <a:rPr lang="en-US" sz="2000">
                <a:sym typeface="Symbol" pitchFamily="-65" charset="2"/>
              </a:rPr>
              <a:t>5. Compute </a:t>
            </a:r>
            <a:r>
              <a:rPr lang="en-US" sz="2000" i="1">
                <a:sym typeface="Symbol" pitchFamily="-65" charset="2"/>
              </a:rPr>
              <a:t>r</a:t>
            </a:r>
            <a:r>
              <a:rPr lang="en-US" sz="2000" baseline="-25000">
                <a:sym typeface="Symbol" pitchFamily="-65" charset="2"/>
              </a:rPr>
              <a:t>1</a:t>
            </a:r>
            <a:r>
              <a:rPr lang="en-US" sz="2000">
                <a:sym typeface="Symbol" pitchFamily="-65" charset="2"/>
              </a:rPr>
              <a:t>    </a:t>
            </a:r>
            <a:r>
              <a:rPr lang="en-US" sz="2000" i="1">
                <a:sym typeface="Symbol" pitchFamily="-65" charset="2"/>
              </a:rPr>
              <a:t>temp</a:t>
            </a:r>
            <a:r>
              <a:rPr lang="en-US" sz="2000" baseline="-25000">
                <a:sym typeface="Symbol" pitchFamily="-65" charset="2"/>
              </a:rPr>
              <a:t>2</a:t>
            </a:r>
            <a:r>
              <a:rPr lang="en-US" sz="2000">
                <a:sym typeface="Symbol" pitchFamily="-65" charset="2"/>
              </a:rPr>
              <a:t> at </a:t>
            </a:r>
            <a:r>
              <a:rPr lang="en-US" sz="2000" i="1">
                <a:sym typeface="Symbol" pitchFamily="-65" charset="2"/>
              </a:rPr>
              <a:t>S</a:t>
            </a:r>
            <a:r>
              <a:rPr lang="en-US" sz="2000" baseline="-25000">
                <a:sym typeface="Symbol" pitchFamily="-65" charset="2"/>
              </a:rPr>
              <a:t>1</a:t>
            </a:r>
            <a:r>
              <a:rPr lang="en-US" sz="2000">
                <a:sym typeface="Symbol" pitchFamily="-65" charset="2"/>
              </a:rPr>
              <a:t>. This is the same as </a:t>
            </a:r>
            <a:r>
              <a:rPr lang="en-US" sz="2000" i="1">
                <a:sym typeface="Symbol" pitchFamily="-65" charset="2"/>
              </a:rPr>
              <a:t>r</a:t>
            </a:r>
            <a:r>
              <a:rPr lang="en-US" sz="2000" baseline="-25000">
                <a:sym typeface="Symbol" pitchFamily="-65" charset="2"/>
              </a:rPr>
              <a:t>1</a:t>
            </a:r>
            <a:r>
              <a:rPr lang="en-US" sz="2000">
                <a:sym typeface="Symbol" pitchFamily="-65" charset="2"/>
              </a:rPr>
              <a:t>    </a:t>
            </a:r>
            <a:r>
              <a:rPr lang="en-US" sz="2000" i="1">
                <a:sym typeface="Symbol" pitchFamily="-65" charset="2"/>
              </a:rPr>
              <a:t>r</a:t>
            </a:r>
            <a:r>
              <a:rPr lang="en-US" sz="2000" baseline="-25000">
                <a:sym typeface="Symbol" pitchFamily="-65" charset="2"/>
              </a:rPr>
              <a:t>2</a:t>
            </a:r>
            <a:r>
              <a:rPr lang="en-US" sz="2000">
                <a:sym typeface="Symbol" pitchFamily="-65" charset="2"/>
              </a:rPr>
              <a:t>. </a:t>
            </a:r>
            <a:endParaRPr lang="en-US" sz="2000"/>
          </a:p>
        </p:txBody>
      </p:sp>
      <p:pic>
        <p:nvPicPr>
          <p:cNvPr id="59396" name="Picture 4"/>
          <p:cNvPicPr>
            <a:picLocks noChangeAspect="1" noChangeArrowheads="1"/>
          </p:cNvPicPr>
          <p:nvPr/>
        </p:nvPicPr>
        <p:blipFill>
          <a:blip r:embed="rId3"/>
          <a:srcRect/>
          <a:stretch>
            <a:fillRect/>
          </a:stretch>
        </p:blipFill>
        <p:spPr bwMode="auto">
          <a:xfrm>
            <a:off x="2195513" y="4292600"/>
            <a:ext cx="234950" cy="234950"/>
          </a:xfrm>
          <a:prstGeom prst="rect">
            <a:avLst/>
          </a:prstGeom>
          <a:noFill/>
          <a:ln w="9525">
            <a:noFill/>
            <a:miter lim="800000"/>
            <a:headEnd/>
            <a:tailEnd/>
          </a:ln>
        </p:spPr>
      </p:pic>
      <p:pic>
        <p:nvPicPr>
          <p:cNvPr id="59397" name="Picture 5"/>
          <p:cNvPicPr>
            <a:picLocks noChangeAspect="1" noChangeArrowheads="1"/>
          </p:cNvPicPr>
          <p:nvPr/>
        </p:nvPicPr>
        <p:blipFill>
          <a:blip r:embed="rId3"/>
          <a:srcRect/>
          <a:stretch>
            <a:fillRect/>
          </a:stretch>
        </p:blipFill>
        <p:spPr bwMode="auto">
          <a:xfrm>
            <a:off x="3348038" y="3573463"/>
            <a:ext cx="234950" cy="234950"/>
          </a:xfrm>
          <a:prstGeom prst="rect">
            <a:avLst/>
          </a:prstGeom>
          <a:noFill/>
          <a:ln w="9525">
            <a:noFill/>
            <a:miter lim="800000"/>
            <a:headEnd/>
            <a:tailEnd/>
          </a:ln>
        </p:spPr>
      </p:pic>
      <p:pic>
        <p:nvPicPr>
          <p:cNvPr id="59398" name="Picture 6"/>
          <p:cNvPicPr>
            <a:picLocks noChangeAspect="1" noChangeArrowheads="1"/>
          </p:cNvPicPr>
          <p:nvPr/>
        </p:nvPicPr>
        <p:blipFill>
          <a:blip r:embed="rId3"/>
          <a:srcRect/>
          <a:stretch>
            <a:fillRect/>
          </a:stretch>
        </p:blipFill>
        <p:spPr bwMode="auto">
          <a:xfrm>
            <a:off x="3810000" y="1905000"/>
            <a:ext cx="234950" cy="234950"/>
          </a:xfrm>
          <a:prstGeom prst="rect">
            <a:avLst/>
          </a:prstGeom>
          <a:noFill/>
          <a:ln w="9525">
            <a:noFill/>
            <a:miter lim="800000"/>
            <a:headEnd/>
            <a:tailEnd/>
          </a:ln>
        </p:spPr>
      </p:pic>
      <p:pic>
        <p:nvPicPr>
          <p:cNvPr id="59399" name="Picture 7"/>
          <p:cNvPicPr>
            <a:picLocks noChangeAspect="1" noChangeArrowheads="1"/>
          </p:cNvPicPr>
          <p:nvPr/>
        </p:nvPicPr>
        <p:blipFill>
          <a:blip r:embed="rId3"/>
          <a:srcRect/>
          <a:stretch>
            <a:fillRect/>
          </a:stretch>
        </p:blipFill>
        <p:spPr bwMode="auto">
          <a:xfrm>
            <a:off x="5867400" y="4343400"/>
            <a:ext cx="234950" cy="2349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r>
              <a:rPr lang="en-US" dirty="0"/>
              <a:t>Distributed Transaction Processing (DTP)</a:t>
            </a:r>
          </a:p>
        </p:txBody>
      </p:sp>
      <p:sp>
        <p:nvSpPr>
          <p:cNvPr id="3" name="Subtitle 2"/>
          <p:cNvSpPr>
            <a:spLocks noGrp="1"/>
          </p:cNvSpPr>
          <p:nvPr>
            <p:ph type="subTitle" idx="1"/>
          </p:nvPr>
        </p:nvSpPr>
        <p:spPr>
          <a:xfrm>
            <a:off x="685800" y="2133600"/>
            <a:ext cx="7924800" cy="3505200"/>
          </a:xfrm>
        </p:spPr>
        <p:txBody>
          <a:bodyPr>
            <a:normAutofit lnSpcReduction="10000"/>
          </a:bodyPr>
          <a:lstStyle/>
          <a:p>
            <a:pPr algn="l"/>
            <a:r>
              <a:rPr lang="en-US" dirty="0"/>
              <a:t>DTP </a:t>
            </a:r>
            <a:r>
              <a:rPr lang="en-US" b="1" dirty="0"/>
              <a:t>lets you process data at the point where it arises, instead of overworking network resources by assembling it at a central processing point</a:t>
            </a:r>
            <a:r>
              <a:rPr lang="en-US" dirty="0"/>
              <a:t>. </a:t>
            </a:r>
          </a:p>
          <a:p>
            <a:pPr algn="l"/>
            <a:r>
              <a:rPr lang="en-US" dirty="0"/>
              <a:t>DTP does the following: Allows some measure of parallel processing to shorten response times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Transaction Service</a:t>
            </a:r>
          </a:p>
        </p:txBody>
      </p:sp>
      <p:sp>
        <p:nvSpPr>
          <p:cNvPr id="3" name="Content Placeholder 2"/>
          <p:cNvSpPr>
            <a:spLocks noGrp="1"/>
          </p:cNvSpPr>
          <p:nvPr>
            <p:ph idx="1"/>
          </p:nvPr>
        </p:nvSpPr>
        <p:spPr/>
        <p:txBody>
          <a:bodyPr/>
          <a:lstStyle/>
          <a:p>
            <a:r>
              <a:rPr lang="en-US" dirty="0"/>
              <a:t>The Distributed Transaction Coordinator service </a:t>
            </a:r>
            <a:r>
              <a:rPr lang="en-US" b="1" dirty="0"/>
              <a:t>provides services designed to ensure successful and complete transactions, even with system failures, process failures, and communication failures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Parallel and Distributed Databases</a:t>
            </a:r>
          </a:p>
        </p:txBody>
      </p:sp>
      <p:pic>
        <p:nvPicPr>
          <p:cNvPr id="150530" name="Picture 2"/>
          <p:cNvPicPr>
            <a:picLocks noChangeAspect="1" noChangeArrowheads="1"/>
          </p:cNvPicPr>
          <p:nvPr/>
        </p:nvPicPr>
        <p:blipFill>
          <a:blip r:embed="rId2"/>
          <a:srcRect/>
          <a:stretch>
            <a:fillRect/>
          </a:stretch>
        </p:blipFill>
        <p:spPr bwMode="auto">
          <a:xfrm>
            <a:off x="228600" y="1876424"/>
            <a:ext cx="8305799" cy="429577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Data can be partitioned and each processor can work independently on its own partition</a:t>
            </a:r>
          </a:p>
        </p:txBody>
      </p:sp>
      <p:pic>
        <p:nvPicPr>
          <p:cNvPr id="144387" name="Picture 3"/>
          <p:cNvPicPr>
            <a:picLocks noChangeAspect="1" noChangeArrowheads="1"/>
          </p:cNvPicPr>
          <p:nvPr/>
        </p:nvPicPr>
        <p:blipFill>
          <a:blip r:embed="rId2"/>
          <a:srcRect/>
          <a:stretch>
            <a:fillRect/>
          </a:stretch>
        </p:blipFill>
        <p:spPr bwMode="auto">
          <a:xfrm>
            <a:off x="533400" y="2895600"/>
            <a:ext cx="8077200" cy="36576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and Distributed DBMS</a:t>
            </a:r>
          </a:p>
        </p:txBody>
      </p:sp>
      <p:pic>
        <p:nvPicPr>
          <p:cNvPr id="151554" name="Picture 2"/>
          <p:cNvPicPr>
            <a:picLocks noChangeAspect="1" noChangeArrowheads="1"/>
          </p:cNvPicPr>
          <p:nvPr/>
        </p:nvPicPr>
        <p:blipFill>
          <a:blip r:embed="rId2"/>
          <a:srcRect/>
          <a:stretch>
            <a:fillRect/>
          </a:stretch>
        </p:blipFill>
        <p:spPr bwMode="auto">
          <a:xfrm>
            <a:off x="685800" y="1909762"/>
            <a:ext cx="8153400" cy="449103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and Distributed DBMS</a:t>
            </a:r>
          </a:p>
        </p:txBody>
      </p:sp>
      <p:pic>
        <p:nvPicPr>
          <p:cNvPr id="152578" name="Picture 2"/>
          <p:cNvPicPr>
            <a:picLocks noChangeAspect="1" noChangeArrowheads="1"/>
          </p:cNvPicPr>
          <p:nvPr/>
        </p:nvPicPr>
        <p:blipFill>
          <a:blip r:embed="rId2"/>
          <a:srcRect/>
          <a:stretch>
            <a:fillRect/>
          </a:stretch>
        </p:blipFill>
        <p:spPr bwMode="auto">
          <a:xfrm>
            <a:off x="457200" y="2157413"/>
            <a:ext cx="8305800" cy="4014787"/>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and Distributed DBMS</a:t>
            </a:r>
          </a:p>
        </p:txBody>
      </p:sp>
      <p:pic>
        <p:nvPicPr>
          <p:cNvPr id="153603" name="Picture 3"/>
          <p:cNvPicPr>
            <a:picLocks noChangeAspect="1" noChangeArrowheads="1"/>
          </p:cNvPicPr>
          <p:nvPr/>
        </p:nvPicPr>
        <p:blipFill>
          <a:blip r:embed="rId2"/>
          <a:srcRect/>
          <a:stretch>
            <a:fillRect/>
          </a:stretch>
        </p:blipFill>
        <p:spPr bwMode="auto">
          <a:xfrm>
            <a:off x="228600" y="1447800"/>
            <a:ext cx="8458199" cy="48006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Comparisons</a:t>
            </a:r>
          </a:p>
        </p:txBody>
      </p:sp>
      <p:pic>
        <p:nvPicPr>
          <p:cNvPr id="154626" name="Picture 2"/>
          <p:cNvPicPr>
            <a:picLocks noChangeAspect="1" noChangeArrowheads="1"/>
          </p:cNvPicPr>
          <p:nvPr/>
        </p:nvPicPr>
        <p:blipFill>
          <a:blip r:embed="rId2"/>
          <a:srcRect/>
          <a:stretch>
            <a:fillRect/>
          </a:stretch>
        </p:blipFill>
        <p:spPr bwMode="auto">
          <a:xfrm>
            <a:off x="1314450" y="1928813"/>
            <a:ext cx="6515100" cy="300037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Comparisons</a:t>
            </a:r>
          </a:p>
        </p:txBody>
      </p:sp>
      <p:pic>
        <p:nvPicPr>
          <p:cNvPr id="155650" name="Picture 2"/>
          <p:cNvPicPr>
            <a:picLocks noChangeAspect="1" noChangeArrowheads="1"/>
          </p:cNvPicPr>
          <p:nvPr/>
        </p:nvPicPr>
        <p:blipFill>
          <a:blip r:embed="rId2"/>
          <a:srcRect/>
          <a:stretch>
            <a:fillRect/>
          </a:stretch>
        </p:blipFill>
        <p:spPr bwMode="auto">
          <a:xfrm>
            <a:off x="1314450" y="2252663"/>
            <a:ext cx="6515100" cy="23526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Comparisons</a:t>
            </a:r>
          </a:p>
        </p:txBody>
      </p:sp>
      <p:pic>
        <p:nvPicPr>
          <p:cNvPr id="156674" name="Picture 2"/>
          <p:cNvPicPr>
            <a:picLocks noChangeAspect="1" noChangeArrowheads="1"/>
          </p:cNvPicPr>
          <p:nvPr/>
        </p:nvPicPr>
        <p:blipFill>
          <a:blip r:embed="rId2"/>
          <a:srcRect/>
          <a:stretch>
            <a:fillRect/>
          </a:stretch>
        </p:blipFill>
        <p:spPr bwMode="auto">
          <a:xfrm>
            <a:off x="1290638" y="1909763"/>
            <a:ext cx="6562725" cy="303847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Comparisons</a:t>
            </a:r>
          </a:p>
        </p:txBody>
      </p:sp>
      <p:pic>
        <p:nvPicPr>
          <p:cNvPr id="157698" name="Picture 2"/>
          <p:cNvPicPr>
            <a:picLocks noChangeAspect="1" noChangeArrowheads="1"/>
          </p:cNvPicPr>
          <p:nvPr/>
        </p:nvPicPr>
        <p:blipFill>
          <a:blip r:embed="rId2"/>
          <a:srcRect/>
          <a:stretch>
            <a:fillRect/>
          </a:stretch>
        </p:blipFill>
        <p:spPr bwMode="auto">
          <a:xfrm>
            <a:off x="1300163" y="2309813"/>
            <a:ext cx="6543675" cy="2238375"/>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Comparisons</a:t>
            </a:r>
          </a:p>
        </p:txBody>
      </p:sp>
      <p:pic>
        <p:nvPicPr>
          <p:cNvPr id="158722" name="Picture 2"/>
          <p:cNvPicPr>
            <a:picLocks noChangeAspect="1" noChangeArrowheads="1"/>
          </p:cNvPicPr>
          <p:nvPr/>
        </p:nvPicPr>
        <p:blipFill>
          <a:blip r:embed="rId2"/>
          <a:srcRect/>
          <a:stretch>
            <a:fillRect/>
          </a:stretch>
        </p:blipFill>
        <p:spPr bwMode="auto">
          <a:xfrm>
            <a:off x="1300163" y="2295525"/>
            <a:ext cx="6543675" cy="226695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Spatial Databases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Database</a:t>
            </a:r>
          </a:p>
        </p:txBody>
      </p:sp>
      <p:sp>
        <p:nvSpPr>
          <p:cNvPr id="3" name="Content Placeholder 2"/>
          <p:cNvSpPr>
            <a:spLocks noGrp="1"/>
          </p:cNvSpPr>
          <p:nvPr>
            <p:ph idx="1"/>
          </p:nvPr>
        </p:nvSpPr>
        <p:spPr/>
        <p:txBody>
          <a:bodyPr>
            <a:normAutofit fontScale="77500" lnSpcReduction="20000"/>
          </a:bodyPr>
          <a:lstStyle/>
          <a:p>
            <a:r>
              <a:rPr lang="en-US" dirty="0"/>
              <a:t> Spatial database is a general-purpose database (usually a relational database) that has been enhanced to include spatial data that represents objects defined in a geometric space, along with tools for querying and analyzing such data.</a:t>
            </a:r>
          </a:p>
          <a:p>
            <a:r>
              <a:rPr lang="en-US" b="1" dirty="0"/>
              <a:t>A road map</a:t>
            </a:r>
            <a:r>
              <a:rPr lang="en-US" dirty="0"/>
              <a:t> is a visualization of geographic information. </a:t>
            </a:r>
          </a:p>
          <a:p>
            <a:r>
              <a:rPr lang="en-US" dirty="0"/>
              <a:t>A road map is a 2-dimensional object which contains points, lines, and polygons that can represent cities, roads, and political boundaries such as states or provinces. </a:t>
            </a:r>
          </a:p>
          <a:p>
            <a:r>
              <a:rPr lang="en-US" dirty="0" err="1"/>
              <a:t>Rastor</a:t>
            </a:r>
            <a:r>
              <a:rPr lang="en-US" dirty="0"/>
              <a:t> data: This data is represented as a matrix of square cells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Database Architecture</a:t>
            </a:r>
          </a:p>
        </p:txBody>
      </p:sp>
      <p:sp>
        <p:nvSpPr>
          <p:cNvPr id="3" name="Content Placeholder 2"/>
          <p:cNvSpPr>
            <a:spLocks noGrp="1"/>
          </p:cNvSpPr>
          <p:nvPr>
            <p:ph idx="1"/>
          </p:nvPr>
        </p:nvSpPr>
        <p:spPr/>
        <p:txBody>
          <a:bodyPr>
            <a:normAutofit/>
          </a:bodyPr>
          <a:lstStyle/>
          <a:p>
            <a:r>
              <a:rPr lang="en-US" sz="2400" dirty="0"/>
              <a:t>Machines are physically close to each other (</a:t>
            </a:r>
            <a:r>
              <a:rPr lang="en-US" sz="2400" dirty="0" err="1"/>
              <a:t>Eg</a:t>
            </a:r>
            <a:r>
              <a:rPr lang="en-US" sz="2400" dirty="0"/>
              <a:t>. Same Server Room)</a:t>
            </a:r>
          </a:p>
          <a:p>
            <a:r>
              <a:rPr lang="en-US" sz="2400" dirty="0"/>
              <a:t>Machines connect with dedicated High Speed LANs and switches</a:t>
            </a:r>
          </a:p>
          <a:p>
            <a:r>
              <a:rPr lang="en-US" sz="2400" dirty="0"/>
              <a:t>Communication cost is assumed to be small</a:t>
            </a:r>
          </a:p>
          <a:p>
            <a:r>
              <a:rPr lang="en-US" sz="2400" dirty="0"/>
              <a:t>Can be </a:t>
            </a:r>
            <a:r>
              <a:rPr lang="en-US" sz="2400" b="1" dirty="0"/>
              <a:t>Shared-Memory, Shared-Disk, Shared Nothing</a:t>
            </a:r>
            <a:r>
              <a:rPr lang="en-US" sz="2400" dirty="0"/>
              <a:t> Architecture</a:t>
            </a:r>
          </a:p>
        </p:txBody>
      </p:sp>
      <p:pic>
        <p:nvPicPr>
          <p:cNvPr id="145410" name="Picture 2"/>
          <p:cNvPicPr>
            <a:picLocks noChangeAspect="1" noChangeArrowheads="1"/>
          </p:cNvPicPr>
          <p:nvPr/>
        </p:nvPicPr>
        <p:blipFill>
          <a:blip r:embed="rId2"/>
          <a:srcRect/>
          <a:stretch>
            <a:fillRect/>
          </a:stretch>
        </p:blipFill>
        <p:spPr bwMode="auto">
          <a:xfrm>
            <a:off x="4267200" y="4343400"/>
            <a:ext cx="3733800" cy="25146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t>
            </a:r>
            <a:r>
              <a:rPr lang="en-US" dirty="0" err="1"/>
              <a:t>Datatypes</a:t>
            </a:r>
            <a:endParaRPr lang="en-US" dirty="0"/>
          </a:p>
        </p:txBody>
      </p:sp>
      <p:sp>
        <p:nvSpPr>
          <p:cNvPr id="3" name="Content Placeholder 2"/>
          <p:cNvSpPr>
            <a:spLocks noGrp="1"/>
          </p:cNvSpPr>
          <p:nvPr>
            <p:ph idx="1"/>
          </p:nvPr>
        </p:nvSpPr>
        <p:spPr/>
        <p:txBody>
          <a:bodyPr>
            <a:normAutofit lnSpcReduction="10000"/>
          </a:bodyPr>
          <a:lstStyle/>
          <a:p>
            <a:r>
              <a:rPr lang="en-US" b="1" dirty="0"/>
              <a:t>raster data</a:t>
            </a:r>
          </a:p>
          <a:p>
            <a:r>
              <a:rPr lang="en-US" b="1" dirty="0"/>
              <a:t>vector data</a:t>
            </a:r>
          </a:p>
          <a:p>
            <a:r>
              <a:rPr lang="en-US" b="1" dirty="0" err="1"/>
              <a:t>LiDAR</a:t>
            </a:r>
            <a:r>
              <a:rPr lang="en-US" b="1" dirty="0"/>
              <a:t> data (also known as point clouds) and 3D data</a:t>
            </a:r>
          </a:p>
          <a:p>
            <a:endParaRPr lang="en-US" b="1" dirty="0"/>
          </a:p>
          <a:p>
            <a:r>
              <a:rPr lang="en-US" dirty="0"/>
              <a:t>Spatial Relationships Types. </a:t>
            </a:r>
            <a:r>
              <a:rPr lang="en-US" b="1" dirty="0"/>
              <a:t>Adjacency, contiguity, overlap, and proximity</a:t>
            </a:r>
            <a:r>
              <a:rPr lang="en-US" dirty="0"/>
              <a:t> are the four ways of describing the relationship between two or more entities.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2"/>
          </p:nvPr>
        </p:nvSpPr>
        <p:spPr>
          <a:noFill/>
        </p:spPr>
        <p:txBody>
          <a:bodyPr/>
          <a:lstStyle/>
          <a:p>
            <a:fld id="{572C30B4-E923-4A06-8039-809CD9101656}" type="slidenum">
              <a:rPr lang="en-US" altLang="en-US"/>
              <a:pPr/>
              <a:t>71</a:t>
            </a:fld>
            <a:endParaRPr lang="en-US" altLang="en-US"/>
          </a:p>
        </p:txBody>
      </p:sp>
      <p:sp>
        <p:nvSpPr>
          <p:cNvPr id="6147" name="Rectangle 6"/>
          <p:cNvSpPr txBox="1">
            <a:spLocks noGrp="1" noChangeArrowheads="1"/>
          </p:cNvSpPr>
          <p:nvPr/>
        </p:nvSpPr>
        <p:spPr bwMode="auto">
          <a:xfrm>
            <a:off x="6553200" y="6245225"/>
            <a:ext cx="2133600" cy="476250"/>
          </a:xfrm>
          <a:prstGeom prst="rect">
            <a:avLst/>
          </a:prstGeom>
          <a:noFill/>
          <a:ln w="9525">
            <a:noFill/>
            <a:miter lim="800000"/>
            <a:headEnd/>
            <a:tailEnd/>
          </a:ln>
        </p:spPr>
        <p:txBody>
          <a:bodyPr/>
          <a:lstStyle/>
          <a:p>
            <a:pPr algn="r" eaLnBrk="1" hangingPunct="1"/>
            <a:fld id="{E0C7B6CC-8D6D-45E8-9563-98F9C1E727DA}" type="slidenum">
              <a:rPr lang="en-US" altLang="en-US" sz="1400"/>
              <a:pPr algn="r" eaLnBrk="1" hangingPunct="1"/>
              <a:t>71</a:t>
            </a:fld>
            <a:endParaRPr lang="en-US" altLang="en-US" sz="1400"/>
          </a:p>
        </p:txBody>
      </p:sp>
      <p:pic>
        <p:nvPicPr>
          <p:cNvPr id="6148" name="Picture 2" descr="data model"/>
          <p:cNvPicPr>
            <a:picLocks noChangeAspect="1" noChangeArrowheads="1"/>
          </p:cNvPicPr>
          <p:nvPr/>
        </p:nvPicPr>
        <p:blipFill>
          <a:blip r:embed="rId3"/>
          <a:srcRect/>
          <a:stretch>
            <a:fillRect/>
          </a:stretch>
        </p:blipFill>
        <p:spPr bwMode="auto">
          <a:xfrm>
            <a:off x="685800" y="228600"/>
            <a:ext cx="7543800" cy="5538788"/>
          </a:xfrm>
          <a:prstGeom prst="rect">
            <a:avLst/>
          </a:prstGeom>
          <a:noFill/>
          <a:ln w="9525">
            <a:noFill/>
            <a:miter lim="800000"/>
            <a:headEnd/>
            <a:tailEnd/>
          </a:ln>
        </p:spPr>
      </p:pic>
      <p:sp>
        <p:nvSpPr>
          <p:cNvPr id="6149" name="Rectangle 3"/>
          <p:cNvSpPr>
            <a:spLocks noChangeArrowheads="1"/>
          </p:cNvSpPr>
          <p:nvPr/>
        </p:nvSpPr>
        <p:spPr bwMode="auto">
          <a:xfrm>
            <a:off x="0" y="3276600"/>
            <a:ext cx="2895600" cy="1200150"/>
          </a:xfrm>
          <a:prstGeom prst="rect">
            <a:avLst/>
          </a:prstGeom>
          <a:noFill/>
          <a:ln w="9525" algn="ctr">
            <a:noFill/>
            <a:miter lim="800000"/>
            <a:headEnd/>
            <a:tailEnd/>
          </a:ln>
        </p:spPr>
        <p:txBody>
          <a:bodyPr>
            <a:spAutoFit/>
          </a:bodyPr>
          <a:lstStyle/>
          <a:p>
            <a:r>
              <a:rPr lang="en-US" altLang="en-US" sz="2400">
                <a:latin typeface="Calibri" pitchFamily="34" charset="0"/>
              </a:rPr>
              <a:t>Phenomena/</a:t>
            </a:r>
            <a:r>
              <a:rPr lang="en-US" altLang="en-US" sz="2400" b="1">
                <a:latin typeface="Calibri" pitchFamily="34" charset="0"/>
              </a:rPr>
              <a:t>entities</a:t>
            </a:r>
            <a:r>
              <a:rPr lang="en-US" altLang="en-US" sz="2400">
                <a:latin typeface="Calibri" pitchFamily="34" charset="0"/>
              </a:rPr>
              <a:t> that exist in the real</a:t>
            </a:r>
          </a:p>
          <a:p>
            <a:r>
              <a:rPr lang="en-US" altLang="en-US" sz="2400">
                <a:latin typeface="Calibri" pitchFamily="34" charset="0"/>
              </a:rPr>
              <a:t>world</a:t>
            </a:r>
          </a:p>
        </p:txBody>
      </p:sp>
      <p:sp>
        <p:nvSpPr>
          <p:cNvPr id="6150" name="Rectangle 4"/>
          <p:cNvSpPr>
            <a:spLocks noChangeArrowheads="1"/>
          </p:cNvSpPr>
          <p:nvPr/>
        </p:nvSpPr>
        <p:spPr bwMode="auto">
          <a:xfrm>
            <a:off x="1143000" y="5791200"/>
            <a:ext cx="4953000" cy="822325"/>
          </a:xfrm>
          <a:prstGeom prst="rect">
            <a:avLst/>
          </a:prstGeom>
          <a:noFill/>
          <a:ln w="9525" algn="ctr">
            <a:noFill/>
            <a:miter lim="800000"/>
            <a:headEnd/>
            <a:tailEnd/>
          </a:ln>
        </p:spPr>
        <p:txBody>
          <a:bodyPr>
            <a:spAutoFit/>
          </a:bodyPr>
          <a:lstStyle/>
          <a:p>
            <a:r>
              <a:rPr lang="en-US" altLang="en-US" sz="2400">
                <a:latin typeface="Calibri" pitchFamily="34" charset="0"/>
              </a:rPr>
              <a:t>An abstraction, relevant phenomena and properties</a:t>
            </a:r>
          </a:p>
        </p:txBody>
      </p:sp>
      <p:sp>
        <p:nvSpPr>
          <p:cNvPr id="6151" name="Rectangle 5"/>
          <p:cNvSpPr>
            <a:spLocks noChangeArrowheads="1"/>
          </p:cNvSpPr>
          <p:nvPr/>
        </p:nvSpPr>
        <p:spPr bwMode="auto">
          <a:xfrm>
            <a:off x="6096000" y="3657600"/>
            <a:ext cx="2514600" cy="830263"/>
          </a:xfrm>
          <a:prstGeom prst="rect">
            <a:avLst/>
          </a:prstGeom>
          <a:noFill/>
          <a:ln w="9525" algn="ctr">
            <a:noFill/>
            <a:miter lim="800000"/>
            <a:headEnd/>
            <a:tailEnd/>
          </a:ln>
        </p:spPr>
        <p:txBody>
          <a:bodyPr>
            <a:spAutoFit/>
          </a:bodyPr>
          <a:lstStyle/>
          <a:p>
            <a:r>
              <a:rPr lang="en-US" altLang="en-US" sz="2400" b="1">
                <a:latin typeface="Calibri" pitchFamily="34" charset="0"/>
              </a:rPr>
              <a:t>Computer Representation</a:t>
            </a:r>
          </a:p>
        </p:txBody>
      </p:sp>
      <p:sp>
        <p:nvSpPr>
          <p:cNvPr id="6152" name="Text Box 6"/>
          <p:cNvSpPr txBox="1">
            <a:spLocks noChangeArrowheads="1"/>
          </p:cNvSpPr>
          <p:nvPr/>
        </p:nvSpPr>
        <p:spPr bwMode="auto">
          <a:xfrm>
            <a:off x="6477000" y="4572000"/>
            <a:ext cx="2667000" cy="2124075"/>
          </a:xfrm>
          <a:prstGeom prst="rect">
            <a:avLst/>
          </a:prstGeom>
          <a:noFill/>
          <a:ln w="9525">
            <a:noFill/>
            <a:miter lim="800000"/>
            <a:headEnd/>
            <a:tailEnd/>
          </a:ln>
        </p:spPr>
        <p:txBody>
          <a:bodyPr>
            <a:spAutoFit/>
          </a:bodyPr>
          <a:lstStyle/>
          <a:p>
            <a:pPr eaLnBrk="1" hangingPunct="1">
              <a:spcBef>
                <a:spcPct val="50000"/>
              </a:spcBef>
            </a:pPr>
            <a:r>
              <a:rPr lang="en-US" altLang="en-US" sz="2400" b="1">
                <a:latin typeface="Calibri" pitchFamily="34" charset="0"/>
              </a:rPr>
              <a:t>Machine Code</a:t>
            </a:r>
          </a:p>
          <a:p>
            <a:pPr eaLnBrk="1" hangingPunct="1">
              <a:spcBef>
                <a:spcPct val="50000"/>
              </a:spcBef>
            </a:pPr>
            <a:r>
              <a:rPr lang="en-US" altLang="en-US" sz="2400">
                <a:latin typeface="Calibri" pitchFamily="34" charset="0"/>
              </a:rPr>
              <a:t>10011101</a:t>
            </a:r>
          </a:p>
          <a:p>
            <a:pPr eaLnBrk="1" hangingPunct="1">
              <a:spcBef>
                <a:spcPct val="50000"/>
              </a:spcBef>
            </a:pPr>
            <a:r>
              <a:rPr lang="en-US" altLang="en-US" sz="2400">
                <a:latin typeface="Calibri" pitchFamily="34" charset="0"/>
              </a:rPr>
              <a:t>00110110</a:t>
            </a:r>
          </a:p>
          <a:p>
            <a:pPr eaLnBrk="1" hangingPunct="1">
              <a:spcBef>
                <a:spcPct val="50000"/>
              </a:spcBef>
            </a:pPr>
            <a:r>
              <a:rPr lang="en-US" altLang="en-US" sz="2400">
                <a:latin typeface="Calibri" pitchFamily="34" charset="0"/>
              </a:rPr>
              <a:t>10110100</a:t>
            </a:r>
          </a:p>
        </p:txBody>
      </p:sp>
      <p:sp>
        <p:nvSpPr>
          <p:cNvPr id="6153" name="Footer Placeholder 1"/>
          <p:cNvSpPr>
            <a:spLocks noGrp="1"/>
          </p:cNvSpPr>
          <p:nvPr>
            <p:ph type="ftr" sz="quarter" idx="11"/>
          </p:nvPr>
        </p:nvSpPr>
        <p:spPr>
          <a:noFill/>
        </p:spPr>
        <p:txBody>
          <a:bodyPr/>
          <a:lstStyle/>
          <a:p>
            <a:r>
              <a:rPr lang="en-US" altLang="en-US"/>
              <a:t>Lecture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Lecture 2</a:t>
            </a:r>
          </a:p>
        </p:txBody>
      </p:sp>
      <p:sp>
        <p:nvSpPr>
          <p:cNvPr id="3" name="Slide Number Placeholder 2"/>
          <p:cNvSpPr>
            <a:spLocks noGrp="1"/>
          </p:cNvSpPr>
          <p:nvPr>
            <p:ph type="sldNum" sz="quarter" idx="12"/>
          </p:nvPr>
        </p:nvSpPr>
        <p:spPr/>
        <p:txBody>
          <a:bodyPr/>
          <a:lstStyle/>
          <a:p>
            <a:fld id="{0011289A-D977-4B0C-98E9-0C9CCDC6BEB0}" type="slidenum">
              <a:rPr lang="en-US" altLang="en-US" smtClean="0"/>
              <a:pPr/>
              <a:t>72</a:t>
            </a:fld>
            <a:endParaRPr lang="en-US" altLang="en-US"/>
          </a:p>
        </p:txBody>
      </p:sp>
      <p:pic>
        <p:nvPicPr>
          <p:cNvPr id="122882" name="Picture 2"/>
          <p:cNvPicPr>
            <a:picLocks noChangeAspect="1" noChangeArrowheads="1"/>
          </p:cNvPicPr>
          <p:nvPr/>
        </p:nvPicPr>
        <p:blipFill>
          <a:blip r:embed="rId2"/>
          <a:srcRect/>
          <a:stretch>
            <a:fillRect/>
          </a:stretch>
        </p:blipFill>
        <p:spPr bwMode="auto">
          <a:xfrm>
            <a:off x="1319213" y="1143000"/>
            <a:ext cx="6505575" cy="45720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2"/>
          </p:nvPr>
        </p:nvSpPr>
        <p:spPr>
          <a:noFill/>
        </p:spPr>
        <p:txBody>
          <a:bodyPr/>
          <a:lstStyle/>
          <a:p>
            <a:fld id="{FEE37215-FAA1-40C6-81C7-96F723151BDE}" type="slidenum">
              <a:rPr lang="en-US" altLang="en-US"/>
              <a:pPr/>
              <a:t>73</a:t>
            </a:fld>
            <a:endParaRPr lang="en-US" altLang="en-US"/>
          </a:p>
        </p:txBody>
      </p:sp>
      <p:sp>
        <p:nvSpPr>
          <p:cNvPr id="8195" name="Title 1"/>
          <p:cNvSpPr>
            <a:spLocks noGrp="1"/>
          </p:cNvSpPr>
          <p:nvPr>
            <p:ph type="title"/>
          </p:nvPr>
        </p:nvSpPr>
        <p:spPr/>
        <p:txBody>
          <a:bodyPr/>
          <a:lstStyle/>
          <a:p>
            <a:r>
              <a:rPr lang="en-US" altLang="en-US"/>
              <a:t>Data Model</a:t>
            </a:r>
          </a:p>
        </p:txBody>
      </p:sp>
      <p:sp>
        <p:nvSpPr>
          <p:cNvPr id="8196" name="Content Placeholder 2"/>
          <p:cNvSpPr>
            <a:spLocks noGrp="1"/>
          </p:cNvSpPr>
          <p:nvPr>
            <p:ph idx="1"/>
          </p:nvPr>
        </p:nvSpPr>
        <p:spPr>
          <a:xfrm>
            <a:off x="228600" y="1600200"/>
            <a:ext cx="4343400" cy="4525963"/>
          </a:xfrm>
        </p:spPr>
        <p:txBody>
          <a:bodyPr/>
          <a:lstStyle/>
          <a:p>
            <a:r>
              <a:rPr lang="en-US" altLang="en-US"/>
              <a:t>Objects in a spatial database.</a:t>
            </a:r>
          </a:p>
          <a:p>
            <a:r>
              <a:rPr lang="en-US" altLang="en-US"/>
              <a:t>The spatial data model provides a formal means of representing and manipulating spatially-referenced information.</a:t>
            </a:r>
          </a:p>
        </p:txBody>
      </p:sp>
      <p:sp>
        <p:nvSpPr>
          <p:cNvPr id="8197" name="Footer Placeholder 3"/>
          <p:cNvSpPr>
            <a:spLocks noGrp="1"/>
          </p:cNvSpPr>
          <p:nvPr>
            <p:ph type="ftr" sz="quarter" idx="11"/>
          </p:nvPr>
        </p:nvSpPr>
        <p:spPr>
          <a:noFill/>
        </p:spPr>
        <p:txBody>
          <a:bodyPr/>
          <a:lstStyle/>
          <a:p>
            <a:r>
              <a:rPr lang="en-US" altLang="en-US"/>
              <a:t>Lecture 2</a:t>
            </a:r>
          </a:p>
        </p:txBody>
      </p:sp>
      <p:sp>
        <p:nvSpPr>
          <p:cNvPr id="8198"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852F27F2-FA36-4E79-8988-5ADA9ED7125C}" type="slidenum">
              <a:rPr lang="en-US" altLang="en-US" sz="1400"/>
              <a:pPr algn="r" eaLnBrk="1" hangingPunct="1"/>
              <a:t>73</a:t>
            </a:fld>
            <a:endParaRPr lang="en-US" altLang="en-US" sz="1400"/>
          </a:p>
        </p:txBody>
      </p:sp>
      <p:graphicFrame>
        <p:nvGraphicFramePr>
          <p:cNvPr id="8199" name="Object 8"/>
          <p:cNvGraphicFramePr>
            <a:graphicFrameLocks noChangeAspect="1"/>
          </p:cNvGraphicFramePr>
          <p:nvPr/>
        </p:nvGraphicFramePr>
        <p:xfrm>
          <a:off x="5029200" y="1293813"/>
          <a:ext cx="3338513" cy="4832350"/>
        </p:xfrm>
        <a:graphic>
          <a:graphicData uri="http://schemas.openxmlformats.org/presentationml/2006/ole">
            <mc:AlternateContent xmlns:mc="http://schemas.openxmlformats.org/markup-compatibility/2006">
              <mc:Choice xmlns:v="urn:schemas-microsoft-com:vml" Requires="v">
                <p:oleObj spid="_x0000_s1026" name="Image" r:id="rId3" imgW="3911111" imgH="5663492" progId="">
                  <p:embed/>
                </p:oleObj>
              </mc:Choice>
              <mc:Fallback>
                <p:oleObj name="Image" r:id="rId3" imgW="3911111" imgH="5663492"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293813"/>
                        <a:ext cx="3338513" cy="483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Coordinates</a:t>
            </a:r>
          </a:p>
        </p:txBody>
      </p:sp>
      <p:sp>
        <p:nvSpPr>
          <p:cNvPr id="10243" name="Content Placeholder 2"/>
          <p:cNvSpPr>
            <a:spLocks noGrp="1"/>
          </p:cNvSpPr>
          <p:nvPr>
            <p:ph idx="1"/>
          </p:nvPr>
        </p:nvSpPr>
        <p:spPr>
          <a:xfrm>
            <a:off x="457200" y="1600200"/>
            <a:ext cx="8229600" cy="1066800"/>
          </a:xfrm>
        </p:spPr>
        <p:txBody>
          <a:bodyPr/>
          <a:lstStyle/>
          <a:p>
            <a:r>
              <a:rPr lang="en-US" altLang="en-US"/>
              <a:t>Coordinates are used to define the location and extent of spatial objects.</a:t>
            </a:r>
          </a:p>
        </p:txBody>
      </p:sp>
      <p:sp>
        <p:nvSpPr>
          <p:cNvPr id="10244" name="Footer Placeholder 3"/>
          <p:cNvSpPr>
            <a:spLocks noGrp="1"/>
          </p:cNvSpPr>
          <p:nvPr>
            <p:ph type="ftr" sz="quarter" idx="11"/>
          </p:nvPr>
        </p:nvSpPr>
        <p:spPr>
          <a:noFill/>
        </p:spPr>
        <p:txBody>
          <a:bodyPr/>
          <a:lstStyle/>
          <a:p>
            <a:r>
              <a:rPr lang="en-US" altLang="en-US"/>
              <a:t>Lecture 2</a:t>
            </a:r>
          </a:p>
        </p:txBody>
      </p:sp>
      <p:sp>
        <p:nvSpPr>
          <p:cNvPr id="10245" name="Slide Number Placeholder 4"/>
          <p:cNvSpPr>
            <a:spLocks noGrp="1"/>
          </p:cNvSpPr>
          <p:nvPr>
            <p:ph type="sldNum" sz="quarter" idx="12"/>
          </p:nvPr>
        </p:nvSpPr>
        <p:spPr>
          <a:noFill/>
        </p:spPr>
        <p:txBody>
          <a:bodyPr/>
          <a:lstStyle/>
          <a:p>
            <a:fld id="{A29C3EB2-8C0C-489E-A69C-DB2B62887B1B}" type="slidenum">
              <a:rPr lang="en-US" altLang="en-US"/>
              <a:pPr/>
              <a:t>74</a:t>
            </a:fld>
            <a:endParaRPr lang="en-US" altLang="en-US"/>
          </a:p>
        </p:txBody>
      </p:sp>
      <p:pic>
        <p:nvPicPr>
          <p:cNvPr id="10246" name="Picture 5"/>
          <p:cNvPicPr>
            <a:picLocks noChangeAspect="1"/>
          </p:cNvPicPr>
          <p:nvPr/>
        </p:nvPicPr>
        <p:blipFill>
          <a:blip r:embed="rId2"/>
          <a:srcRect/>
          <a:stretch>
            <a:fillRect/>
          </a:stretch>
        </p:blipFill>
        <p:spPr bwMode="auto">
          <a:xfrm>
            <a:off x="990600" y="3352800"/>
            <a:ext cx="3230563" cy="1955800"/>
          </a:xfrm>
          <a:prstGeom prst="rect">
            <a:avLst/>
          </a:prstGeom>
          <a:noFill/>
          <a:ln w="9525">
            <a:noFill/>
            <a:miter lim="800000"/>
            <a:headEnd/>
            <a:tailEnd/>
          </a:ln>
        </p:spPr>
      </p:pic>
      <p:pic>
        <p:nvPicPr>
          <p:cNvPr id="10247" name="Picture 2" descr="Image result for raster coordinate system"/>
          <p:cNvPicPr>
            <a:picLocks noChangeAspect="1" noChangeArrowheads="1"/>
          </p:cNvPicPr>
          <p:nvPr/>
        </p:nvPicPr>
        <p:blipFill>
          <a:blip r:embed="rId3"/>
          <a:srcRect/>
          <a:stretch>
            <a:fillRect/>
          </a:stretch>
        </p:blipFill>
        <p:spPr bwMode="auto">
          <a:xfrm>
            <a:off x="5181600" y="3135313"/>
            <a:ext cx="2362200" cy="2390775"/>
          </a:xfrm>
          <a:prstGeom prst="rect">
            <a:avLst/>
          </a:prstGeom>
          <a:noFill/>
          <a:ln w="9525">
            <a:noFill/>
            <a:miter lim="800000"/>
            <a:headEnd/>
            <a:tailEnd/>
          </a:ln>
        </p:spPr>
      </p:pic>
      <p:sp>
        <p:nvSpPr>
          <p:cNvPr id="10248" name="TextBox 6"/>
          <p:cNvSpPr txBox="1">
            <a:spLocks noChangeArrowheads="1"/>
          </p:cNvSpPr>
          <p:nvPr/>
        </p:nvSpPr>
        <p:spPr bwMode="auto">
          <a:xfrm>
            <a:off x="5257800" y="5715000"/>
            <a:ext cx="3429000" cy="430213"/>
          </a:xfrm>
          <a:prstGeom prst="rect">
            <a:avLst/>
          </a:prstGeom>
          <a:noFill/>
          <a:ln w="9525">
            <a:noFill/>
            <a:miter lim="800000"/>
            <a:headEnd/>
            <a:tailEnd/>
          </a:ln>
        </p:spPr>
        <p:txBody>
          <a:bodyPr>
            <a:spAutoFit/>
          </a:bodyPr>
          <a:lstStyle/>
          <a:p>
            <a:r>
              <a:rPr lang="en-US" altLang="en-US" sz="1100"/>
              <a:t>https://www.codeproject.com/Articles/44389/Build-a-Desktop-GIS-Application-Using-MapWinGIS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Attributes</a:t>
            </a:r>
          </a:p>
        </p:txBody>
      </p:sp>
      <p:sp>
        <p:nvSpPr>
          <p:cNvPr id="11267" name="Content Placeholder 4"/>
          <p:cNvSpPr>
            <a:spLocks noGrp="1"/>
          </p:cNvSpPr>
          <p:nvPr>
            <p:ph idx="1"/>
          </p:nvPr>
        </p:nvSpPr>
        <p:spPr>
          <a:xfrm>
            <a:off x="457200" y="1600200"/>
            <a:ext cx="8229600" cy="609600"/>
          </a:xfrm>
        </p:spPr>
        <p:txBody>
          <a:bodyPr>
            <a:normAutofit fontScale="55000" lnSpcReduction="20000"/>
          </a:bodyPr>
          <a:lstStyle/>
          <a:p>
            <a:r>
              <a:rPr lang="en-US" altLang="en-US"/>
              <a:t>Attributes describe the spatial object.</a:t>
            </a:r>
          </a:p>
          <a:p>
            <a:r>
              <a:rPr lang="en-US" altLang="en-US"/>
              <a:t>Attribute data complements the coordinate data to define the spatial object.</a:t>
            </a:r>
          </a:p>
        </p:txBody>
      </p:sp>
      <p:sp>
        <p:nvSpPr>
          <p:cNvPr id="11268" name="Footer Placeholder 2"/>
          <p:cNvSpPr>
            <a:spLocks noGrp="1"/>
          </p:cNvSpPr>
          <p:nvPr>
            <p:ph type="ftr" sz="quarter" idx="11"/>
          </p:nvPr>
        </p:nvSpPr>
        <p:spPr>
          <a:xfrm>
            <a:off x="3124200" y="6477000"/>
            <a:ext cx="2895600" cy="476250"/>
          </a:xfrm>
          <a:noFill/>
        </p:spPr>
        <p:txBody>
          <a:bodyPr/>
          <a:lstStyle/>
          <a:p>
            <a:r>
              <a:rPr lang="en-US" altLang="en-US"/>
              <a:t>Lecture 2</a:t>
            </a:r>
          </a:p>
        </p:txBody>
      </p:sp>
      <p:sp>
        <p:nvSpPr>
          <p:cNvPr id="11269" name="Slide Number Placeholder 3"/>
          <p:cNvSpPr>
            <a:spLocks noGrp="1"/>
          </p:cNvSpPr>
          <p:nvPr>
            <p:ph type="sldNum" sz="quarter" idx="12"/>
          </p:nvPr>
        </p:nvSpPr>
        <p:spPr>
          <a:noFill/>
        </p:spPr>
        <p:txBody>
          <a:bodyPr/>
          <a:lstStyle/>
          <a:p>
            <a:fld id="{DE468D98-3DA2-4396-B596-39CE9731909E}" type="slidenum">
              <a:rPr lang="en-US" altLang="en-US"/>
              <a:pPr/>
              <a:t>75</a:t>
            </a:fld>
            <a:endParaRPr lang="en-US" altLang="en-US"/>
          </a:p>
        </p:txBody>
      </p:sp>
      <p:pic>
        <p:nvPicPr>
          <p:cNvPr id="11270" name="Picture 4" descr="Related image"/>
          <p:cNvPicPr>
            <a:picLocks noChangeAspect="1" noChangeArrowheads="1"/>
          </p:cNvPicPr>
          <p:nvPr/>
        </p:nvPicPr>
        <p:blipFill>
          <a:blip r:embed="rId3"/>
          <a:srcRect/>
          <a:stretch>
            <a:fillRect/>
          </a:stretch>
        </p:blipFill>
        <p:spPr bwMode="auto">
          <a:xfrm>
            <a:off x="1600200" y="3343275"/>
            <a:ext cx="6032500" cy="313372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2"/>
          </p:nvPr>
        </p:nvSpPr>
        <p:spPr>
          <a:noFill/>
        </p:spPr>
        <p:txBody>
          <a:bodyPr/>
          <a:lstStyle/>
          <a:p>
            <a:fld id="{36671026-E8B0-485B-920A-DA364182855E}" type="slidenum">
              <a:rPr lang="en-US" altLang="en-US"/>
              <a:pPr/>
              <a:t>76</a:t>
            </a:fld>
            <a:endParaRPr lang="en-US" altLang="en-US"/>
          </a:p>
        </p:txBody>
      </p:sp>
      <p:sp>
        <p:nvSpPr>
          <p:cNvPr id="13315" name="Rectangle 5"/>
          <p:cNvSpPr>
            <a:spLocks noGrp="1" noChangeArrowheads="1"/>
          </p:cNvSpPr>
          <p:nvPr>
            <p:ph type="ftr" sz="quarter" idx="11"/>
          </p:nvPr>
        </p:nvSpPr>
        <p:spPr>
          <a:xfrm>
            <a:off x="266700" y="5821363"/>
            <a:ext cx="8305800" cy="476250"/>
          </a:xfrm>
          <a:noFill/>
        </p:spPr>
        <p:txBody>
          <a:bodyPr/>
          <a:lstStyle/>
          <a:p>
            <a:r>
              <a:rPr lang="en-US" altLang="en-US"/>
              <a:t>https://jessyfaas.wordpress.com/2016/07/01/gis-in-het-voortgezet-onderwijs-wat-is-gis/comment-page-1/</a:t>
            </a:r>
          </a:p>
        </p:txBody>
      </p:sp>
      <p:sp>
        <p:nvSpPr>
          <p:cNvPr id="13316" name="Rectangle 2"/>
          <p:cNvSpPr>
            <a:spLocks noGrp="1" noChangeArrowheads="1"/>
          </p:cNvSpPr>
          <p:nvPr>
            <p:ph type="title"/>
          </p:nvPr>
        </p:nvSpPr>
        <p:spPr/>
        <p:txBody>
          <a:bodyPr/>
          <a:lstStyle/>
          <a:p>
            <a:r>
              <a:rPr lang="en-US" altLang="en-US"/>
              <a:t>Thematic Layers</a:t>
            </a:r>
          </a:p>
        </p:txBody>
      </p:sp>
      <p:sp>
        <p:nvSpPr>
          <p:cNvPr id="13317" name="Rectangle 3"/>
          <p:cNvSpPr>
            <a:spLocks noGrp="1" noChangeArrowheads="1"/>
          </p:cNvSpPr>
          <p:nvPr>
            <p:ph type="body" idx="1"/>
          </p:nvPr>
        </p:nvSpPr>
        <p:spPr>
          <a:xfrm>
            <a:off x="4648200" y="1295400"/>
            <a:ext cx="4038600" cy="4525963"/>
          </a:xfrm>
        </p:spPr>
        <p:txBody>
          <a:bodyPr/>
          <a:lstStyle/>
          <a:p>
            <a:r>
              <a:rPr lang="en-US" altLang="en-US"/>
              <a:t>A logical separation of data according to theme.</a:t>
            </a:r>
          </a:p>
          <a:p>
            <a:r>
              <a:rPr lang="en-US" altLang="en-US"/>
              <a:t>Each layer reflects a particular use or characteristic.</a:t>
            </a:r>
          </a:p>
          <a:p>
            <a:r>
              <a:rPr lang="en-US" altLang="en-US"/>
              <a:t>Overlays.</a:t>
            </a:r>
          </a:p>
        </p:txBody>
      </p:sp>
      <p:sp>
        <p:nvSpPr>
          <p:cNvPr id="13318" name="Slide Number Placeholder 1"/>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815E8537-2174-4A26-B267-BB22C5EEDC0E}" type="slidenum">
              <a:rPr lang="en-US" altLang="en-US" sz="1400"/>
              <a:pPr algn="r" eaLnBrk="1" hangingPunct="1"/>
              <a:t>76</a:t>
            </a:fld>
            <a:endParaRPr lang="en-US" altLang="en-US" sz="1400"/>
          </a:p>
        </p:txBody>
      </p:sp>
      <p:sp>
        <p:nvSpPr>
          <p:cNvPr id="13319" name="Footer Placeholder 3"/>
          <p:cNvSpPr txBox="1">
            <a:spLocks/>
          </p:cNvSpPr>
          <p:nvPr/>
        </p:nvSpPr>
        <p:spPr bwMode="auto">
          <a:xfrm>
            <a:off x="3124200" y="6272213"/>
            <a:ext cx="2895600" cy="476250"/>
          </a:xfrm>
          <a:prstGeom prst="rect">
            <a:avLst/>
          </a:prstGeom>
          <a:noFill/>
          <a:ln w="9525">
            <a:noFill/>
            <a:miter lim="800000"/>
            <a:headEnd/>
            <a:tailEnd/>
          </a:ln>
        </p:spPr>
        <p:txBody>
          <a:bodyPr/>
          <a:lstStyle/>
          <a:p>
            <a:pPr algn="ctr" eaLnBrk="1" hangingPunct="1"/>
            <a:r>
              <a:rPr lang="en-US" altLang="en-US" sz="1400"/>
              <a:t>Lecture 2</a:t>
            </a:r>
          </a:p>
        </p:txBody>
      </p:sp>
      <p:pic>
        <p:nvPicPr>
          <p:cNvPr id="13320" name="Picture 2" descr="Related image"/>
          <p:cNvPicPr>
            <a:picLocks noChangeAspect="1" noChangeArrowheads="1"/>
          </p:cNvPicPr>
          <p:nvPr/>
        </p:nvPicPr>
        <p:blipFill>
          <a:blip r:embed="rId3"/>
          <a:srcRect/>
          <a:stretch>
            <a:fillRect/>
          </a:stretch>
        </p:blipFill>
        <p:spPr bwMode="auto">
          <a:xfrm>
            <a:off x="982663" y="1219200"/>
            <a:ext cx="2949575" cy="4313238"/>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2"/>
          </p:nvPr>
        </p:nvSpPr>
        <p:spPr>
          <a:noFill/>
        </p:spPr>
        <p:txBody>
          <a:bodyPr/>
          <a:lstStyle/>
          <a:p>
            <a:fld id="{C9FC914B-BCF2-41EF-B293-82EDFB0C1555}" type="slidenum">
              <a:rPr lang="en-US" altLang="en-US"/>
              <a:pPr/>
              <a:t>77</a:t>
            </a:fld>
            <a:endParaRPr lang="en-US" altLang="en-US"/>
          </a:p>
        </p:txBody>
      </p:sp>
      <p:sp>
        <p:nvSpPr>
          <p:cNvPr id="15363" name="Title 1"/>
          <p:cNvSpPr>
            <a:spLocks noGrp="1"/>
          </p:cNvSpPr>
          <p:nvPr>
            <p:ph type="title"/>
          </p:nvPr>
        </p:nvSpPr>
        <p:spPr/>
        <p:txBody>
          <a:bodyPr/>
          <a:lstStyle/>
          <a:p>
            <a:r>
              <a:rPr lang="en-US" altLang="en-US"/>
              <a:t>Coordinate Data</a:t>
            </a:r>
          </a:p>
        </p:txBody>
      </p:sp>
      <p:sp>
        <p:nvSpPr>
          <p:cNvPr id="15364" name="Content Placeholder 2"/>
          <p:cNvSpPr>
            <a:spLocks noGrp="1"/>
          </p:cNvSpPr>
          <p:nvPr>
            <p:ph idx="1"/>
          </p:nvPr>
        </p:nvSpPr>
        <p:spPr>
          <a:xfrm>
            <a:off x="457200" y="1417638"/>
            <a:ext cx="4419600" cy="3763962"/>
          </a:xfrm>
        </p:spPr>
        <p:txBody>
          <a:bodyPr>
            <a:normAutofit fontScale="92500" lnSpcReduction="20000"/>
          </a:bodyPr>
          <a:lstStyle/>
          <a:p>
            <a:r>
              <a:rPr lang="en-US" altLang="en-US"/>
              <a:t>GIS often uses a Cartesian coordinate system.</a:t>
            </a:r>
          </a:p>
          <a:p>
            <a:r>
              <a:rPr lang="en-US" altLang="en-US"/>
              <a:t>Cartesian Coordinate System (x &amp; y or x, y &amp; z)</a:t>
            </a:r>
          </a:p>
          <a:p>
            <a:r>
              <a:rPr lang="en-US" altLang="en-US"/>
              <a:t>Usually specified as decimal numbers that increase from bottom to top.</a:t>
            </a:r>
          </a:p>
        </p:txBody>
      </p:sp>
      <p:sp>
        <p:nvSpPr>
          <p:cNvPr id="15365" name="Footer Placeholder 3"/>
          <p:cNvSpPr>
            <a:spLocks noGrp="1"/>
          </p:cNvSpPr>
          <p:nvPr>
            <p:ph type="ftr" sz="quarter" idx="11"/>
          </p:nvPr>
        </p:nvSpPr>
        <p:spPr>
          <a:noFill/>
        </p:spPr>
        <p:txBody>
          <a:bodyPr/>
          <a:lstStyle/>
          <a:p>
            <a:r>
              <a:rPr lang="en-US" altLang="en-US"/>
              <a:t>Lecture 2</a:t>
            </a:r>
          </a:p>
        </p:txBody>
      </p:sp>
      <p:sp>
        <p:nvSpPr>
          <p:cNvPr id="15366"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12684E0A-C8FC-426B-9E88-A999F5237D1F}" type="slidenum">
              <a:rPr lang="en-US" altLang="en-US" sz="1400"/>
              <a:pPr algn="r" eaLnBrk="1" hangingPunct="1"/>
              <a:t>77</a:t>
            </a:fld>
            <a:endParaRPr lang="en-US" altLang="en-US" sz="1400"/>
          </a:p>
        </p:txBody>
      </p:sp>
      <p:pic>
        <p:nvPicPr>
          <p:cNvPr id="15367" name="Picture 1"/>
          <p:cNvPicPr>
            <a:picLocks noChangeAspect="1"/>
          </p:cNvPicPr>
          <p:nvPr/>
        </p:nvPicPr>
        <p:blipFill>
          <a:blip r:embed="rId3"/>
          <a:srcRect/>
          <a:stretch>
            <a:fillRect/>
          </a:stretch>
        </p:blipFill>
        <p:spPr bwMode="auto">
          <a:xfrm>
            <a:off x="5410200" y="2819400"/>
            <a:ext cx="3197225" cy="17526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2"/>
          </p:nvPr>
        </p:nvSpPr>
        <p:spPr>
          <a:noFill/>
        </p:spPr>
        <p:txBody>
          <a:bodyPr/>
          <a:lstStyle/>
          <a:p>
            <a:fld id="{3CAE6D41-0C76-4A0C-837C-AFBD821AD334}" type="slidenum">
              <a:rPr lang="en-US" altLang="en-US"/>
              <a:pPr/>
              <a:t>78</a:t>
            </a:fld>
            <a:endParaRPr lang="en-US" altLang="en-US"/>
          </a:p>
        </p:txBody>
      </p:sp>
      <p:sp>
        <p:nvSpPr>
          <p:cNvPr id="17411" name="Title 1"/>
          <p:cNvSpPr>
            <a:spLocks noGrp="1"/>
          </p:cNvSpPr>
          <p:nvPr>
            <p:ph type="title"/>
          </p:nvPr>
        </p:nvSpPr>
        <p:spPr/>
        <p:txBody>
          <a:bodyPr/>
          <a:lstStyle/>
          <a:p>
            <a:r>
              <a:rPr lang="en-US" altLang="en-US"/>
              <a:t>Coordinate Data</a:t>
            </a:r>
          </a:p>
        </p:txBody>
      </p:sp>
      <p:sp>
        <p:nvSpPr>
          <p:cNvPr id="17412" name="Content Placeholder 2"/>
          <p:cNvSpPr>
            <a:spLocks noGrp="1"/>
          </p:cNvSpPr>
          <p:nvPr>
            <p:ph idx="1"/>
          </p:nvPr>
        </p:nvSpPr>
        <p:spPr>
          <a:xfrm>
            <a:off x="457200" y="1600200"/>
            <a:ext cx="4572000" cy="4525963"/>
          </a:xfrm>
        </p:spPr>
        <p:txBody>
          <a:bodyPr/>
          <a:lstStyle/>
          <a:p>
            <a:r>
              <a:rPr lang="en-US" altLang="en-US"/>
              <a:t>Latitude &amp; Longitude</a:t>
            </a:r>
          </a:p>
          <a:p>
            <a:pPr lvl="1"/>
            <a:r>
              <a:rPr lang="en-US" altLang="en-US"/>
              <a:t>Origin (intersection of the Equator and Greenwich meridian)</a:t>
            </a:r>
          </a:p>
          <a:p>
            <a:r>
              <a:rPr lang="en-US" altLang="en-US"/>
              <a:t>Spherical Coordinates</a:t>
            </a:r>
          </a:p>
          <a:p>
            <a:pPr lvl="1"/>
            <a:r>
              <a:rPr lang="en-US" altLang="en-US"/>
              <a:t>Deg., min., sec. (DMS)</a:t>
            </a:r>
          </a:p>
          <a:p>
            <a:pPr lvl="1"/>
            <a:r>
              <a:rPr lang="en-US" altLang="en-US"/>
              <a:t>Decimal degrees (DD)</a:t>
            </a:r>
          </a:p>
        </p:txBody>
      </p:sp>
      <p:sp>
        <p:nvSpPr>
          <p:cNvPr id="17413" name="Footer Placeholder 3"/>
          <p:cNvSpPr>
            <a:spLocks noGrp="1"/>
          </p:cNvSpPr>
          <p:nvPr>
            <p:ph type="ftr" sz="quarter" idx="11"/>
          </p:nvPr>
        </p:nvSpPr>
        <p:spPr>
          <a:noFill/>
        </p:spPr>
        <p:txBody>
          <a:bodyPr/>
          <a:lstStyle/>
          <a:p>
            <a:r>
              <a:rPr lang="en-US" altLang="en-US"/>
              <a:t>Lecture 2</a:t>
            </a:r>
          </a:p>
        </p:txBody>
      </p:sp>
      <p:sp>
        <p:nvSpPr>
          <p:cNvPr id="17414"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497A5648-71C2-46EC-AA85-D15CB467AF47}" type="slidenum">
              <a:rPr lang="en-US" altLang="en-US" sz="1400"/>
              <a:pPr algn="r" eaLnBrk="1" hangingPunct="1"/>
              <a:t>78</a:t>
            </a:fld>
            <a:endParaRPr lang="en-US" altLang="en-US" sz="1400"/>
          </a:p>
        </p:txBody>
      </p:sp>
      <p:graphicFrame>
        <p:nvGraphicFramePr>
          <p:cNvPr id="17415" name="Object 6"/>
          <p:cNvGraphicFramePr>
            <a:graphicFrameLocks noChangeAspect="1"/>
          </p:cNvGraphicFramePr>
          <p:nvPr/>
        </p:nvGraphicFramePr>
        <p:xfrm>
          <a:off x="5029200" y="1635125"/>
          <a:ext cx="4030663" cy="3470275"/>
        </p:xfrm>
        <a:graphic>
          <a:graphicData uri="http://schemas.openxmlformats.org/presentationml/2006/ole">
            <mc:AlternateContent xmlns:mc="http://schemas.openxmlformats.org/markup-compatibility/2006">
              <mc:Choice xmlns:v="urn:schemas-microsoft-com:vml" Requires="v">
                <p:oleObj spid="_x0000_s2050" name="Image" r:id="rId3" imgW="3657143" imgH="3149206" progId="">
                  <p:embed/>
                </p:oleObj>
              </mc:Choice>
              <mc:Fallback>
                <p:oleObj name="Image" r:id="rId3" imgW="3657143" imgH="3149206"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35125"/>
                        <a:ext cx="4030663" cy="347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altLang="en-US"/>
              <a:t>Nomenclature of Geographic Coordinate System</a:t>
            </a:r>
          </a:p>
        </p:txBody>
      </p:sp>
      <p:sp>
        <p:nvSpPr>
          <p:cNvPr id="19459" name="Footer Placeholder 3"/>
          <p:cNvSpPr>
            <a:spLocks noGrp="1"/>
          </p:cNvSpPr>
          <p:nvPr>
            <p:ph type="ftr" sz="quarter" idx="11"/>
          </p:nvPr>
        </p:nvSpPr>
        <p:spPr>
          <a:noFill/>
        </p:spPr>
        <p:txBody>
          <a:bodyPr/>
          <a:lstStyle/>
          <a:p>
            <a:r>
              <a:rPr lang="en-US" altLang="en-US"/>
              <a:t>Lecture 2</a:t>
            </a:r>
          </a:p>
        </p:txBody>
      </p:sp>
      <p:sp>
        <p:nvSpPr>
          <p:cNvPr id="19460" name="Slide Number Placeholder 4"/>
          <p:cNvSpPr>
            <a:spLocks noGrp="1"/>
          </p:cNvSpPr>
          <p:nvPr>
            <p:ph type="sldNum" sz="quarter" idx="12"/>
          </p:nvPr>
        </p:nvSpPr>
        <p:spPr>
          <a:noFill/>
        </p:spPr>
        <p:txBody>
          <a:bodyPr/>
          <a:lstStyle/>
          <a:p>
            <a:fld id="{784D1712-95E4-4541-814D-9D23293D0475}" type="slidenum">
              <a:rPr lang="en-US" altLang="en-US"/>
              <a:pPr/>
              <a:t>79</a:t>
            </a:fld>
            <a:endParaRPr lang="en-US" altLang="en-US"/>
          </a:p>
        </p:txBody>
      </p:sp>
      <p:pic>
        <p:nvPicPr>
          <p:cNvPr id="19461" name="Picture 2" descr="http://www.justtrails.com/wp-content/uploads/2012/08/Parallels-and-Meridians-300x168.jpg"/>
          <p:cNvPicPr>
            <a:picLocks noChangeAspect="1" noChangeArrowheads="1"/>
          </p:cNvPicPr>
          <p:nvPr/>
        </p:nvPicPr>
        <p:blipFill>
          <a:blip r:embed="rId3"/>
          <a:srcRect/>
          <a:stretch>
            <a:fillRect/>
          </a:stretch>
        </p:blipFill>
        <p:spPr bwMode="auto">
          <a:xfrm>
            <a:off x="1219200" y="1671638"/>
            <a:ext cx="6804025" cy="3810000"/>
          </a:xfrm>
          <a:prstGeom prst="rect">
            <a:avLst/>
          </a:prstGeom>
          <a:noFill/>
          <a:ln w="9525">
            <a:noFill/>
            <a:miter lim="800000"/>
            <a:headEnd/>
            <a:tailEnd/>
          </a:ln>
        </p:spPr>
      </p:pic>
      <p:sp>
        <p:nvSpPr>
          <p:cNvPr id="19462" name="TextBox 5"/>
          <p:cNvSpPr txBox="1">
            <a:spLocks noChangeArrowheads="1"/>
          </p:cNvSpPr>
          <p:nvPr/>
        </p:nvSpPr>
        <p:spPr bwMode="auto">
          <a:xfrm>
            <a:off x="1295400" y="5715000"/>
            <a:ext cx="7010400" cy="276225"/>
          </a:xfrm>
          <a:prstGeom prst="rect">
            <a:avLst/>
          </a:prstGeom>
          <a:noFill/>
          <a:ln w="9525">
            <a:noFill/>
            <a:miter lim="800000"/>
            <a:headEnd/>
            <a:tailEnd/>
          </a:ln>
        </p:spPr>
        <p:txBody>
          <a:bodyPr>
            <a:spAutoFit/>
          </a:bodyPr>
          <a:lstStyle/>
          <a:p>
            <a:pPr algn="ctr"/>
            <a:r>
              <a:rPr lang="en-US" altLang="en-US" sz="1200"/>
              <a:t>http://www.justtrails.com/nav-skills/navigation-skills-latitude-and-longitude/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Architecture</a:t>
            </a:r>
          </a:p>
        </p:txBody>
      </p:sp>
      <p:sp>
        <p:nvSpPr>
          <p:cNvPr id="3" name="Content Placeholder 2"/>
          <p:cNvSpPr>
            <a:spLocks noGrp="1"/>
          </p:cNvSpPr>
          <p:nvPr>
            <p:ph idx="1"/>
          </p:nvPr>
        </p:nvSpPr>
        <p:spPr/>
        <p:txBody>
          <a:bodyPr/>
          <a:lstStyle/>
          <a:p>
            <a:r>
              <a:rPr lang="en-US" dirty="0"/>
              <a:t>Every Processor has its own disk</a:t>
            </a:r>
          </a:p>
          <a:p>
            <a:r>
              <a:rPr lang="en-US" dirty="0"/>
              <a:t>Single Memory Address Space for all processors</a:t>
            </a:r>
          </a:p>
          <a:p>
            <a:r>
              <a:rPr lang="en-US" dirty="0"/>
              <a:t>Reading or writing to far memory can be more expensive</a:t>
            </a:r>
          </a:p>
          <a:p>
            <a:r>
              <a:rPr lang="en-US" dirty="0"/>
              <a:t>Every processor </a:t>
            </a:r>
            <a:r>
              <a:rPr lang="en-US" dirty="0" err="1"/>
              <a:t>cann</a:t>
            </a:r>
            <a:r>
              <a:rPr lang="en-US" dirty="0"/>
              <a:t> have its own local memory and cache as well</a:t>
            </a:r>
          </a:p>
        </p:txBody>
      </p:sp>
      <p:pic>
        <p:nvPicPr>
          <p:cNvPr id="146434" name="Picture 2"/>
          <p:cNvPicPr>
            <a:picLocks noChangeAspect="1" noChangeArrowheads="1"/>
          </p:cNvPicPr>
          <p:nvPr/>
        </p:nvPicPr>
        <p:blipFill>
          <a:blip r:embed="rId2"/>
          <a:srcRect/>
          <a:stretch>
            <a:fillRect/>
          </a:stretch>
        </p:blipFill>
        <p:spPr bwMode="auto">
          <a:xfrm>
            <a:off x="5562600" y="4857750"/>
            <a:ext cx="2171700" cy="2000250"/>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a:t>Conversion from Spherical to Cartesian</a:t>
            </a:r>
          </a:p>
        </p:txBody>
      </p:sp>
      <p:sp>
        <p:nvSpPr>
          <p:cNvPr id="21507" name="Footer Placeholder 3"/>
          <p:cNvSpPr>
            <a:spLocks noGrp="1"/>
          </p:cNvSpPr>
          <p:nvPr>
            <p:ph type="ftr" sz="quarter" idx="11"/>
          </p:nvPr>
        </p:nvSpPr>
        <p:spPr>
          <a:noFill/>
        </p:spPr>
        <p:txBody>
          <a:bodyPr/>
          <a:lstStyle/>
          <a:p>
            <a:r>
              <a:rPr lang="en-US" altLang="en-US"/>
              <a:t>Lecture 2</a:t>
            </a:r>
          </a:p>
        </p:txBody>
      </p:sp>
      <p:sp>
        <p:nvSpPr>
          <p:cNvPr id="21508" name="Slide Number Placeholder 4"/>
          <p:cNvSpPr>
            <a:spLocks noGrp="1"/>
          </p:cNvSpPr>
          <p:nvPr>
            <p:ph type="sldNum" sz="quarter" idx="12"/>
          </p:nvPr>
        </p:nvSpPr>
        <p:spPr>
          <a:noFill/>
        </p:spPr>
        <p:txBody>
          <a:bodyPr/>
          <a:lstStyle/>
          <a:p>
            <a:fld id="{4B18D9B6-D6AF-419A-BAD6-2F20E8B8068C}" type="slidenum">
              <a:rPr lang="en-US" altLang="en-US"/>
              <a:pPr/>
              <a:t>80</a:t>
            </a:fld>
            <a:endParaRPr lang="en-US" altLang="en-US"/>
          </a:p>
        </p:txBody>
      </p:sp>
      <p:pic>
        <p:nvPicPr>
          <p:cNvPr id="21509" name="Picture 2" descr="LAEA tissot"/>
          <p:cNvPicPr>
            <a:picLocks noChangeAspect="1" noChangeArrowheads="1"/>
          </p:cNvPicPr>
          <p:nvPr/>
        </p:nvPicPr>
        <p:blipFill>
          <a:blip r:embed="rId3"/>
          <a:srcRect/>
          <a:stretch>
            <a:fillRect/>
          </a:stretch>
        </p:blipFill>
        <p:spPr bwMode="auto">
          <a:xfrm>
            <a:off x="569913" y="2001838"/>
            <a:ext cx="3459162" cy="2819400"/>
          </a:xfrm>
          <a:prstGeom prst="rect">
            <a:avLst/>
          </a:prstGeom>
          <a:noFill/>
          <a:ln w="9525">
            <a:noFill/>
            <a:miter lim="800000"/>
            <a:headEnd/>
            <a:tailEnd/>
          </a:ln>
        </p:spPr>
      </p:pic>
      <p:pic>
        <p:nvPicPr>
          <p:cNvPr id="21510" name="Picture 4" descr="Latlong tissot"/>
          <p:cNvPicPr>
            <a:picLocks noChangeAspect="1" noChangeArrowheads="1"/>
          </p:cNvPicPr>
          <p:nvPr/>
        </p:nvPicPr>
        <p:blipFill>
          <a:blip r:embed="rId4"/>
          <a:srcRect/>
          <a:stretch>
            <a:fillRect/>
          </a:stretch>
        </p:blipFill>
        <p:spPr bwMode="auto">
          <a:xfrm>
            <a:off x="4343400" y="1676400"/>
            <a:ext cx="4038600" cy="2428875"/>
          </a:xfrm>
          <a:prstGeom prst="rect">
            <a:avLst/>
          </a:prstGeom>
          <a:noFill/>
          <a:ln w="9525">
            <a:noFill/>
            <a:miter lim="800000"/>
            <a:headEnd/>
            <a:tailEnd/>
          </a:ln>
        </p:spPr>
      </p:pic>
      <p:pic>
        <p:nvPicPr>
          <p:cNvPr id="21511" name="Picture 6" descr="Mercator tissot"/>
          <p:cNvPicPr>
            <a:picLocks noChangeAspect="1" noChangeArrowheads="1"/>
          </p:cNvPicPr>
          <p:nvPr/>
        </p:nvPicPr>
        <p:blipFill>
          <a:blip r:embed="rId5"/>
          <a:srcRect/>
          <a:stretch>
            <a:fillRect/>
          </a:stretch>
        </p:blipFill>
        <p:spPr bwMode="auto">
          <a:xfrm>
            <a:off x="5124450" y="4095750"/>
            <a:ext cx="2857500" cy="1844675"/>
          </a:xfrm>
          <a:prstGeom prst="rect">
            <a:avLst/>
          </a:prstGeom>
          <a:noFill/>
          <a:ln w="9525">
            <a:noFill/>
            <a:miter lim="800000"/>
            <a:headEnd/>
            <a:tailEnd/>
          </a:ln>
        </p:spPr>
      </p:pic>
      <p:sp>
        <p:nvSpPr>
          <p:cNvPr id="21512" name="TextBox 5"/>
          <p:cNvSpPr txBox="1">
            <a:spLocks noChangeArrowheads="1"/>
          </p:cNvSpPr>
          <p:nvPr/>
        </p:nvSpPr>
        <p:spPr bwMode="auto">
          <a:xfrm>
            <a:off x="457200" y="5754688"/>
            <a:ext cx="4038600" cy="461962"/>
          </a:xfrm>
          <a:prstGeom prst="rect">
            <a:avLst/>
          </a:prstGeom>
          <a:noFill/>
          <a:ln w="9525">
            <a:noFill/>
            <a:miter lim="800000"/>
            <a:headEnd/>
            <a:tailEnd/>
          </a:ln>
        </p:spPr>
        <p:txBody>
          <a:bodyPr>
            <a:spAutoFit/>
          </a:bodyPr>
          <a:lstStyle/>
          <a:p>
            <a:pPr algn="ctr"/>
            <a:r>
              <a:rPr lang="en-US" altLang="en-US" sz="1200"/>
              <a:t>http://www.perrygeo.com/tissot-indicatrix-examining-the-distortion-of-map-projections.html</a:t>
            </a:r>
          </a:p>
        </p:txBody>
      </p:sp>
      <p:sp>
        <p:nvSpPr>
          <p:cNvPr id="21513" name="TextBox 6"/>
          <p:cNvSpPr txBox="1">
            <a:spLocks noChangeArrowheads="1"/>
          </p:cNvSpPr>
          <p:nvPr/>
        </p:nvSpPr>
        <p:spPr bwMode="auto">
          <a:xfrm>
            <a:off x="617538" y="4849813"/>
            <a:ext cx="3048000" cy="381000"/>
          </a:xfrm>
          <a:prstGeom prst="rect">
            <a:avLst/>
          </a:prstGeom>
          <a:noFill/>
          <a:ln w="9525">
            <a:noFill/>
            <a:miter lim="800000"/>
            <a:headEnd/>
            <a:tailEnd/>
          </a:ln>
        </p:spPr>
        <p:txBody>
          <a:bodyPr>
            <a:spAutoFit/>
          </a:bodyPr>
          <a:lstStyle/>
          <a:p>
            <a:pPr algn="ctr"/>
            <a:r>
              <a:rPr lang="en-US" altLang="en-US"/>
              <a:t>Tissot’s Indicatrix</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2"/>
          </p:nvPr>
        </p:nvSpPr>
        <p:spPr>
          <a:noFill/>
        </p:spPr>
        <p:txBody>
          <a:bodyPr/>
          <a:lstStyle/>
          <a:p>
            <a:fld id="{14975BB1-79B9-4368-94BE-B6DC1953AE8B}" type="slidenum">
              <a:rPr lang="en-US" altLang="en-US"/>
              <a:pPr/>
              <a:t>81</a:t>
            </a:fld>
            <a:endParaRPr lang="en-US" altLang="en-US"/>
          </a:p>
        </p:txBody>
      </p:sp>
      <p:sp>
        <p:nvSpPr>
          <p:cNvPr id="23555" name="Title 1"/>
          <p:cNvSpPr>
            <a:spLocks noGrp="1"/>
          </p:cNvSpPr>
          <p:nvPr>
            <p:ph type="title"/>
          </p:nvPr>
        </p:nvSpPr>
        <p:spPr/>
        <p:txBody>
          <a:bodyPr>
            <a:normAutofit fontScale="90000"/>
          </a:bodyPr>
          <a:lstStyle/>
          <a:p>
            <a:r>
              <a:rPr lang="en-US" altLang="en-US"/>
              <a:t>Conversion</a:t>
            </a:r>
            <a:br>
              <a:rPr lang="en-US" altLang="en-US"/>
            </a:br>
            <a:r>
              <a:rPr lang="en-US" altLang="en-US" sz="3600"/>
              <a:t>from DMS to DD</a:t>
            </a:r>
          </a:p>
        </p:txBody>
      </p:sp>
      <p:sp>
        <p:nvSpPr>
          <p:cNvPr id="23556" name="Footer Placeholder 2"/>
          <p:cNvSpPr>
            <a:spLocks noGrp="1"/>
          </p:cNvSpPr>
          <p:nvPr>
            <p:ph type="ftr" sz="quarter" idx="11"/>
          </p:nvPr>
        </p:nvSpPr>
        <p:spPr>
          <a:noFill/>
        </p:spPr>
        <p:txBody>
          <a:bodyPr/>
          <a:lstStyle/>
          <a:p>
            <a:r>
              <a:rPr lang="en-US" altLang="en-US"/>
              <a:t>Lecture 2</a:t>
            </a:r>
          </a:p>
        </p:txBody>
      </p:sp>
      <p:sp>
        <p:nvSpPr>
          <p:cNvPr id="23557"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E9777400-F057-40E2-9134-AD7D2D49CC9B}" type="slidenum">
              <a:rPr lang="en-US" altLang="en-US" sz="1400"/>
              <a:pPr algn="r" eaLnBrk="1" hangingPunct="1"/>
              <a:t>81</a:t>
            </a:fld>
            <a:endParaRPr lang="en-US" altLang="en-US" sz="1400"/>
          </a:p>
        </p:txBody>
      </p:sp>
      <p:graphicFrame>
        <p:nvGraphicFramePr>
          <p:cNvPr id="23558" name="Object 5"/>
          <p:cNvGraphicFramePr>
            <a:graphicFrameLocks noChangeAspect="1"/>
          </p:cNvGraphicFramePr>
          <p:nvPr/>
        </p:nvGraphicFramePr>
        <p:xfrm>
          <a:off x="2286000" y="2895600"/>
          <a:ext cx="3886200" cy="2940050"/>
        </p:xfrm>
        <a:graphic>
          <a:graphicData uri="http://schemas.openxmlformats.org/presentationml/2006/ole">
            <mc:AlternateContent xmlns:mc="http://schemas.openxmlformats.org/markup-compatibility/2006">
              <mc:Choice xmlns:v="urn:schemas-microsoft-com:vml" Requires="v">
                <p:oleObj spid="_x0000_s3074" name="Equation" r:id="rId3" imgW="1676400" imgH="1270000" progId="Equation.3">
                  <p:embed/>
                </p:oleObj>
              </mc:Choice>
              <mc:Fallback>
                <p:oleObj name="Equation" r:id="rId3" imgW="1676400" imgH="1270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895600"/>
                        <a:ext cx="3886200"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6"/>
          <p:cNvGraphicFramePr>
            <a:graphicFrameLocks noChangeAspect="1"/>
          </p:cNvGraphicFramePr>
          <p:nvPr/>
        </p:nvGraphicFramePr>
        <p:xfrm>
          <a:off x="4508500" y="3365500"/>
          <a:ext cx="127000" cy="127000"/>
        </p:xfrm>
        <a:graphic>
          <a:graphicData uri="http://schemas.openxmlformats.org/presentationml/2006/ole">
            <mc:AlternateContent xmlns:mc="http://schemas.openxmlformats.org/markup-compatibility/2006">
              <mc:Choice xmlns:v="urn:schemas-microsoft-com:vml" Requires="v">
                <p:oleObj spid="_x0000_s3075" name="Equation" r:id="rId5" imgW="126725" imgH="126725" progId="Equation.3">
                  <p:embed/>
                </p:oleObj>
              </mc:Choice>
              <mc:Fallback>
                <p:oleObj name="Equation" r:id="rId5" imgW="126725" imgH="12672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00" y="3365500"/>
                        <a:ext cx="127000" cy="12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TextBox 7"/>
          <p:cNvSpPr txBox="1">
            <a:spLocks noChangeArrowheads="1"/>
          </p:cNvSpPr>
          <p:nvPr/>
        </p:nvSpPr>
        <p:spPr bwMode="auto">
          <a:xfrm>
            <a:off x="685800" y="2095500"/>
            <a:ext cx="8001000" cy="522288"/>
          </a:xfrm>
          <a:prstGeom prst="rect">
            <a:avLst/>
          </a:prstGeom>
          <a:noFill/>
          <a:ln w="9525">
            <a:noFill/>
            <a:miter lim="800000"/>
            <a:headEnd/>
            <a:tailEnd/>
          </a:ln>
        </p:spPr>
        <p:txBody>
          <a:bodyPr>
            <a:spAutoFit/>
          </a:bodyPr>
          <a:lstStyle/>
          <a:p>
            <a:pPr eaLnBrk="1" hangingPunct="1"/>
            <a:r>
              <a:rPr lang="en-US" altLang="en-US" sz="2800"/>
              <a:t>Convert:  68</a:t>
            </a:r>
            <a:r>
              <a:rPr lang="en-US" altLang="en-US" sz="2800" baseline="30000"/>
              <a:t>o</a:t>
            </a:r>
            <a:r>
              <a:rPr lang="en-US" altLang="en-US" sz="2800"/>
              <a:t> 40’ 19.2” W  to decimal degrees: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2"/>
          </p:nvPr>
        </p:nvSpPr>
        <p:spPr>
          <a:noFill/>
        </p:spPr>
        <p:txBody>
          <a:bodyPr/>
          <a:lstStyle/>
          <a:p>
            <a:fld id="{A64A3DF6-49DC-453E-985F-6F4251C9727B}" type="slidenum">
              <a:rPr lang="en-US" altLang="en-US"/>
              <a:pPr/>
              <a:t>82</a:t>
            </a:fld>
            <a:endParaRPr lang="en-US" altLang="en-US"/>
          </a:p>
        </p:txBody>
      </p:sp>
      <p:sp>
        <p:nvSpPr>
          <p:cNvPr id="25603" name="Title 1"/>
          <p:cNvSpPr>
            <a:spLocks noGrp="1"/>
          </p:cNvSpPr>
          <p:nvPr>
            <p:ph type="title"/>
          </p:nvPr>
        </p:nvSpPr>
        <p:spPr/>
        <p:txBody>
          <a:bodyPr>
            <a:normAutofit fontScale="90000"/>
          </a:bodyPr>
          <a:lstStyle/>
          <a:p>
            <a:r>
              <a:rPr lang="en-US" altLang="en-US"/>
              <a:t>Conversion</a:t>
            </a:r>
            <a:br>
              <a:rPr lang="en-US" altLang="en-US"/>
            </a:br>
            <a:r>
              <a:rPr lang="en-US" altLang="en-US" sz="3600"/>
              <a:t>from DD to DMS</a:t>
            </a:r>
          </a:p>
        </p:txBody>
      </p:sp>
      <p:sp>
        <p:nvSpPr>
          <p:cNvPr id="25604" name="Footer Placeholder 2"/>
          <p:cNvSpPr>
            <a:spLocks noGrp="1"/>
          </p:cNvSpPr>
          <p:nvPr>
            <p:ph type="ftr" sz="quarter" idx="11"/>
          </p:nvPr>
        </p:nvSpPr>
        <p:spPr>
          <a:noFill/>
        </p:spPr>
        <p:txBody>
          <a:bodyPr/>
          <a:lstStyle/>
          <a:p>
            <a:r>
              <a:rPr lang="en-US" altLang="en-US"/>
              <a:t>Lecture 2</a:t>
            </a:r>
          </a:p>
        </p:txBody>
      </p:sp>
      <p:sp>
        <p:nvSpPr>
          <p:cNvPr id="25605"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AE7C74F3-F20F-4445-BB2A-FF9A0CD8808A}" type="slidenum">
              <a:rPr lang="en-US" altLang="en-US" sz="1400"/>
              <a:pPr algn="r" eaLnBrk="1" hangingPunct="1"/>
              <a:t>82</a:t>
            </a:fld>
            <a:endParaRPr lang="en-US" altLang="en-US" sz="1400"/>
          </a:p>
        </p:txBody>
      </p:sp>
      <p:graphicFrame>
        <p:nvGraphicFramePr>
          <p:cNvPr id="25606" name="Object 6"/>
          <p:cNvGraphicFramePr>
            <a:graphicFrameLocks noChangeAspect="1"/>
          </p:cNvGraphicFramePr>
          <p:nvPr/>
        </p:nvGraphicFramePr>
        <p:xfrm>
          <a:off x="4508500" y="3365500"/>
          <a:ext cx="127000" cy="127000"/>
        </p:xfrm>
        <a:graphic>
          <a:graphicData uri="http://schemas.openxmlformats.org/presentationml/2006/ole">
            <mc:AlternateContent xmlns:mc="http://schemas.openxmlformats.org/markup-compatibility/2006">
              <mc:Choice xmlns:v="urn:schemas-microsoft-com:vml" Requires="v">
                <p:oleObj spid="_x0000_s4098" name="Equation" r:id="rId3" imgW="126725" imgH="126725" progId="Equation.3">
                  <p:embed/>
                </p:oleObj>
              </mc:Choice>
              <mc:Fallback>
                <p:oleObj name="Equation" r:id="rId3" imgW="126725" imgH="12672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3365500"/>
                        <a:ext cx="127000" cy="12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7" name="TextBox 7"/>
          <p:cNvSpPr txBox="1">
            <a:spLocks noChangeArrowheads="1"/>
          </p:cNvSpPr>
          <p:nvPr/>
        </p:nvSpPr>
        <p:spPr bwMode="auto">
          <a:xfrm>
            <a:off x="457200" y="2041525"/>
            <a:ext cx="8305800" cy="522288"/>
          </a:xfrm>
          <a:prstGeom prst="rect">
            <a:avLst/>
          </a:prstGeom>
          <a:noFill/>
          <a:ln w="9525">
            <a:noFill/>
            <a:miter lim="800000"/>
            <a:headEnd/>
            <a:tailEnd/>
          </a:ln>
        </p:spPr>
        <p:txBody>
          <a:bodyPr>
            <a:spAutoFit/>
          </a:bodyPr>
          <a:lstStyle/>
          <a:p>
            <a:pPr eaLnBrk="1" hangingPunct="1"/>
            <a:r>
              <a:rPr lang="en-US" altLang="en-US" sz="2800"/>
              <a:t>Convert:  -68.67200 to degrees, minutes, seconds:</a:t>
            </a:r>
          </a:p>
        </p:txBody>
      </p:sp>
      <p:sp>
        <p:nvSpPr>
          <p:cNvPr id="25608" name="Rectangle 1"/>
          <p:cNvSpPr>
            <a:spLocks noChangeArrowheads="1"/>
          </p:cNvSpPr>
          <p:nvPr/>
        </p:nvSpPr>
        <p:spPr bwMode="auto">
          <a:xfrm>
            <a:off x="6954838" y="955675"/>
            <a:ext cx="1350962" cy="368300"/>
          </a:xfrm>
          <a:prstGeom prst="rect">
            <a:avLst/>
          </a:prstGeom>
          <a:noFill/>
          <a:ln w="9525">
            <a:noFill/>
            <a:miter lim="800000"/>
            <a:headEnd/>
            <a:tailEnd/>
          </a:ln>
        </p:spPr>
        <p:txBody>
          <a:bodyPr wrap="none">
            <a:spAutoFit/>
          </a:bodyPr>
          <a:lstStyle/>
          <a:p>
            <a:r>
              <a:rPr lang="en-US" altLang="en-US"/>
              <a:t>68</a:t>
            </a:r>
            <a:r>
              <a:rPr lang="en-US" altLang="en-US" baseline="30000"/>
              <a:t>o</a:t>
            </a:r>
            <a:r>
              <a:rPr lang="en-US" altLang="en-US"/>
              <a:t> 48’ 57” </a:t>
            </a:r>
          </a:p>
        </p:txBody>
      </p:sp>
      <p:graphicFrame>
        <p:nvGraphicFramePr>
          <p:cNvPr id="25609" name="Object 2"/>
          <p:cNvGraphicFramePr>
            <a:graphicFrameLocks noChangeAspect="1"/>
          </p:cNvGraphicFramePr>
          <p:nvPr/>
        </p:nvGraphicFramePr>
        <p:xfrm>
          <a:off x="2000250" y="2919413"/>
          <a:ext cx="5834063" cy="1803400"/>
        </p:xfrm>
        <a:graphic>
          <a:graphicData uri="http://schemas.openxmlformats.org/presentationml/2006/ole">
            <mc:AlternateContent xmlns:mc="http://schemas.openxmlformats.org/markup-compatibility/2006">
              <mc:Choice xmlns:v="urn:schemas-microsoft-com:vml" Requires="v">
                <p:oleObj spid="_x0000_s4099" name="Equation" r:id="rId5" imgW="2794000" imgH="863600" progId="Equation.3">
                  <p:embed/>
                </p:oleObj>
              </mc:Choice>
              <mc:Fallback>
                <p:oleObj name="Equation" r:id="rId5" imgW="2794000" imgH="863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0" y="2919413"/>
                        <a:ext cx="5834063" cy="180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Converting Arc to Surface Distance</a:t>
            </a:r>
          </a:p>
        </p:txBody>
      </p:sp>
      <p:sp>
        <p:nvSpPr>
          <p:cNvPr id="27651" name="Content Placeholder 5"/>
          <p:cNvSpPr>
            <a:spLocks noGrp="1"/>
          </p:cNvSpPr>
          <p:nvPr>
            <p:ph idx="1"/>
          </p:nvPr>
        </p:nvSpPr>
        <p:spPr>
          <a:xfrm>
            <a:off x="457200" y="3124200"/>
            <a:ext cx="8229600" cy="1630363"/>
          </a:xfrm>
        </p:spPr>
        <p:txBody>
          <a:bodyPr/>
          <a:lstStyle/>
          <a:p>
            <a:pPr marL="0" indent="0">
              <a:buFontTx/>
              <a:buNone/>
            </a:pPr>
            <a:r>
              <a:rPr lang="en-US" altLang="en-US"/>
              <a:t>Where </a:t>
            </a:r>
            <a:r>
              <a:rPr lang="en-US" altLang="en-US" i="1"/>
              <a:t>d</a:t>
            </a:r>
            <a:r>
              <a:rPr lang="en-US" altLang="en-US"/>
              <a:t> is the ground distance, </a:t>
            </a:r>
            <a:r>
              <a:rPr lang="en-US" altLang="en-US" i="1"/>
              <a:t>r</a:t>
            </a:r>
            <a:r>
              <a:rPr lang="en-US" altLang="en-US"/>
              <a:t> is the radius of the sphere and the angle is specified in radians.</a:t>
            </a:r>
          </a:p>
          <a:p>
            <a:pPr marL="0" indent="0">
              <a:buFontTx/>
              <a:buNone/>
            </a:pPr>
            <a:endParaRPr lang="en-US" altLang="en-US"/>
          </a:p>
        </p:txBody>
      </p:sp>
      <p:sp>
        <p:nvSpPr>
          <p:cNvPr id="27652" name="Footer Placeholder 2"/>
          <p:cNvSpPr>
            <a:spLocks noGrp="1"/>
          </p:cNvSpPr>
          <p:nvPr>
            <p:ph type="ftr" sz="quarter" idx="11"/>
          </p:nvPr>
        </p:nvSpPr>
        <p:spPr>
          <a:noFill/>
        </p:spPr>
        <p:txBody>
          <a:bodyPr/>
          <a:lstStyle/>
          <a:p>
            <a:r>
              <a:rPr lang="en-US" altLang="en-US"/>
              <a:t>Lecture 2</a:t>
            </a:r>
          </a:p>
        </p:txBody>
      </p:sp>
      <p:sp>
        <p:nvSpPr>
          <p:cNvPr id="27653" name="Slide Number Placeholder 3"/>
          <p:cNvSpPr>
            <a:spLocks noGrp="1"/>
          </p:cNvSpPr>
          <p:nvPr>
            <p:ph type="sldNum" sz="quarter" idx="12"/>
          </p:nvPr>
        </p:nvSpPr>
        <p:spPr>
          <a:noFill/>
        </p:spPr>
        <p:txBody>
          <a:bodyPr/>
          <a:lstStyle/>
          <a:p>
            <a:fld id="{33C3E6D0-BB2D-42BB-AA9B-BAE6249BF41B}" type="slidenum">
              <a:rPr lang="en-US" altLang="en-US"/>
              <a:pPr/>
              <a:t>83</a:t>
            </a:fld>
            <a:endParaRPr lang="en-US" altLang="en-US"/>
          </a:p>
        </p:txBody>
      </p:sp>
      <p:graphicFrame>
        <p:nvGraphicFramePr>
          <p:cNvPr id="27654" name="Object 4"/>
          <p:cNvGraphicFramePr>
            <a:graphicFrameLocks noChangeAspect="1"/>
          </p:cNvGraphicFramePr>
          <p:nvPr/>
        </p:nvGraphicFramePr>
        <p:xfrm>
          <a:off x="2895600" y="1981200"/>
          <a:ext cx="2913063" cy="927100"/>
        </p:xfrm>
        <a:graphic>
          <a:graphicData uri="http://schemas.openxmlformats.org/presentationml/2006/ole">
            <mc:AlternateContent xmlns:mc="http://schemas.openxmlformats.org/markup-compatibility/2006">
              <mc:Choice xmlns:v="urn:schemas-microsoft-com:vml" Requires="v">
                <p:oleObj spid="_x0000_s5122" name="Equation" r:id="rId2" imgW="558558" imgH="177723" progId="Equation.3">
                  <p:embed/>
                </p:oleObj>
              </mc:Choice>
              <mc:Fallback>
                <p:oleObj name="Equation" r:id="rId2" imgW="558558" imgH="177723"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981200"/>
                        <a:ext cx="2913063"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5" name="Object 6"/>
          <p:cNvGraphicFramePr>
            <a:graphicFrameLocks noChangeAspect="1"/>
          </p:cNvGraphicFramePr>
          <p:nvPr/>
        </p:nvGraphicFramePr>
        <p:xfrm>
          <a:off x="2925763" y="4906963"/>
          <a:ext cx="3292475" cy="592137"/>
        </p:xfrm>
        <a:graphic>
          <a:graphicData uri="http://schemas.openxmlformats.org/presentationml/2006/ole">
            <mc:AlternateContent xmlns:mc="http://schemas.openxmlformats.org/markup-compatibility/2006">
              <mc:Choice xmlns:v="urn:schemas-microsoft-com:vml" Requires="v">
                <p:oleObj spid="_x0000_s5123" name="Equation" r:id="rId4" imgW="1129810" imgH="203112" progId="Equation.3">
                  <p:embed/>
                </p:oleObj>
              </mc:Choice>
              <mc:Fallback>
                <p:oleObj name="Equation" r:id="rId4" imgW="1129810" imgH="20311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763" y="4906963"/>
                        <a:ext cx="3292475"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t>Converting Arc to Surface Distance</a:t>
            </a:r>
            <a:endParaRPr lang="en-US"/>
          </a:p>
        </p:txBody>
      </p:sp>
      <p:sp>
        <p:nvSpPr>
          <p:cNvPr id="28675" name="Footer Placeholder 2"/>
          <p:cNvSpPr>
            <a:spLocks noGrp="1"/>
          </p:cNvSpPr>
          <p:nvPr>
            <p:ph type="ftr" sz="quarter" idx="11"/>
          </p:nvPr>
        </p:nvSpPr>
        <p:spPr>
          <a:noFill/>
        </p:spPr>
        <p:txBody>
          <a:bodyPr/>
          <a:lstStyle/>
          <a:p>
            <a:r>
              <a:rPr lang="en-US"/>
              <a:t>Lecture 2</a:t>
            </a:r>
          </a:p>
        </p:txBody>
      </p:sp>
      <p:sp>
        <p:nvSpPr>
          <p:cNvPr id="28676" name="Slide Number Placeholder 3"/>
          <p:cNvSpPr>
            <a:spLocks noGrp="1"/>
          </p:cNvSpPr>
          <p:nvPr>
            <p:ph type="sldNum" sz="quarter" idx="12"/>
          </p:nvPr>
        </p:nvSpPr>
        <p:spPr>
          <a:noFill/>
        </p:spPr>
        <p:txBody>
          <a:bodyPr/>
          <a:lstStyle/>
          <a:p>
            <a:fld id="{FA6F0D52-1DF3-43F9-8510-224177FA1FD6}" type="slidenum">
              <a:rPr lang="en-US" altLang="en-US"/>
              <a:pPr/>
              <a:t>84</a:t>
            </a:fld>
            <a:endParaRPr lang="en-US" altLang="en-US"/>
          </a:p>
        </p:txBody>
      </p:sp>
      <p:pic>
        <p:nvPicPr>
          <p:cNvPr id="28677" name="Picture 4"/>
          <p:cNvPicPr>
            <a:picLocks noChangeAspect="1"/>
          </p:cNvPicPr>
          <p:nvPr/>
        </p:nvPicPr>
        <p:blipFill>
          <a:blip r:embed="rId3"/>
          <a:srcRect/>
          <a:stretch>
            <a:fillRect/>
          </a:stretch>
        </p:blipFill>
        <p:spPr bwMode="auto">
          <a:xfrm>
            <a:off x="0" y="1419225"/>
            <a:ext cx="4262438" cy="4403725"/>
          </a:xfrm>
          <a:prstGeom prst="rect">
            <a:avLst/>
          </a:prstGeom>
          <a:noFill/>
          <a:ln w="9525">
            <a:noFill/>
            <a:miter lim="800000"/>
            <a:headEnd/>
            <a:tailEnd/>
          </a:ln>
        </p:spPr>
      </p:pic>
      <p:sp>
        <p:nvSpPr>
          <p:cNvPr id="28678" name="Rectangle 5"/>
          <p:cNvSpPr>
            <a:spLocks noChangeArrowheads="1"/>
          </p:cNvSpPr>
          <p:nvPr/>
        </p:nvSpPr>
        <p:spPr bwMode="auto">
          <a:xfrm>
            <a:off x="4419600" y="2681288"/>
            <a:ext cx="4545013" cy="954087"/>
          </a:xfrm>
          <a:prstGeom prst="rect">
            <a:avLst/>
          </a:prstGeom>
          <a:noFill/>
          <a:ln w="9525">
            <a:noFill/>
            <a:miter lim="800000"/>
            <a:headEnd/>
            <a:tailEnd/>
          </a:ln>
        </p:spPr>
        <p:txBody>
          <a:bodyPr wrap="none">
            <a:spAutoFit/>
          </a:bodyPr>
          <a:lstStyle/>
          <a:p>
            <a:r>
              <a:rPr lang="en-US" sz="2800"/>
              <a:t>At the equator, one degree </a:t>
            </a:r>
          </a:p>
          <a:p>
            <a:r>
              <a:rPr lang="en-US" sz="2800"/>
              <a:t>of longitude is about 111km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Geographic &amp; Magnetic North</a:t>
            </a:r>
          </a:p>
        </p:txBody>
      </p:sp>
      <p:sp>
        <p:nvSpPr>
          <p:cNvPr id="37891" name="Footer Placeholder 2"/>
          <p:cNvSpPr>
            <a:spLocks noGrp="1"/>
          </p:cNvSpPr>
          <p:nvPr>
            <p:ph type="ftr" sz="quarter" idx="11"/>
          </p:nvPr>
        </p:nvSpPr>
        <p:spPr>
          <a:xfrm>
            <a:off x="3124200" y="6400800"/>
            <a:ext cx="2895600" cy="476250"/>
          </a:xfrm>
          <a:noFill/>
        </p:spPr>
        <p:txBody>
          <a:bodyPr/>
          <a:lstStyle/>
          <a:p>
            <a:r>
              <a:rPr lang="en-US" altLang="en-US"/>
              <a:t>Lecture 2</a:t>
            </a:r>
          </a:p>
        </p:txBody>
      </p:sp>
      <p:sp>
        <p:nvSpPr>
          <p:cNvPr id="37892" name="Slide Number Placeholder 3"/>
          <p:cNvSpPr>
            <a:spLocks noGrp="1"/>
          </p:cNvSpPr>
          <p:nvPr>
            <p:ph type="sldNum" sz="quarter" idx="12"/>
          </p:nvPr>
        </p:nvSpPr>
        <p:spPr>
          <a:noFill/>
        </p:spPr>
        <p:txBody>
          <a:bodyPr/>
          <a:lstStyle/>
          <a:p>
            <a:fld id="{432DDED4-493B-4D3F-B8AD-B67D16F0A6FE}" type="slidenum">
              <a:rPr lang="en-US" altLang="en-US"/>
              <a:pPr/>
              <a:t>85</a:t>
            </a:fld>
            <a:endParaRPr lang="en-US" altLang="en-US"/>
          </a:p>
        </p:txBody>
      </p:sp>
      <p:pic>
        <p:nvPicPr>
          <p:cNvPr id="37893" name="Picture 2" descr="http://www.ingv.it/ufficio-stampa/research-areas/the-earth/resolveUid/fc2fb2a1089bb27efa6252af267e8ac8"/>
          <p:cNvPicPr>
            <a:picLocks noChangeAspect="1" noChangeArrowheads="1"/>
          </p:cNvPicPr>
          <p:nvPr/>
        </p:nvPicPr>
        <p:blipFill>
          <a:blip r:embed="rId3"/>
          <a:srcRect/>
          <a:stretch>
            <a:fillRect/>
          </a:stretch>
        </p:blipFill>
        <p:spPr bwMode="auto">
          <a:xfrm>
            <a:off x="2438400" y="1392238"/>
            <a:ext cx="3892550" cy="4279900"/>
          </a:xfrm>
          <a:prstGeom prst="rect">
            <a:avLst/>
          </a:prstGeom>
          <a:noFill/>
          <a:ln w="9525">
            <a:noFill/>
            <a:miter lim="800000"/>
            <a:headEnd/>
            <a:tailEnd/>
          </a:ln>
        </p:spPr>
      </p:pic>
      <p:sp>
        <p:nvSpPr>
          <p:cNvPr id="37894" name="TextBox 4"/>
          <p:cNvSpPr txBox="1">
            <a:spLocks noChangeArrowheads="1"/>
          </p:cNvSpPr>
          <p:nvPr/>
        </p:nvSpPr>
        <p:spPr bwMode="auto">
          <a:xfrm>
            <a:off x="762000" y="5938838"/>
            <a:ext cx="7620000" cy="461962"/>
          </a:xfrm>
          <a:prstGeom prst="rect">
            <a:avLst/>
          </a:prstGeom>
          <a:noFill/>
          <a:ln w="9525">
            <a:noFill/>
            <a:miter lim="800000"/>
            <a:headEnd/>
            <a:tailEnd/>
          </a:ln>
        </p:spPr>
        <p:txBody>
          <a:bodyPr>
            <a:spAutoFit/>
          </a:bodyPr>
          <a:lstStyle/>
          <a:p>
            <a:pPr algn="ctr"/>
            <a:r>
              <a:rPr lang="en-US" altLang="en-US" sz="1200"/>
              <a:t>http://www.ingv.it/ufficio-stampa/research-areas/the-earth/characteristics-of-the-earth-s-magnetic-field/view?set_language=en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2"/>
          </p:nvPr>
        </p:nvSpPr>
        <p:spPr>
          <a:noFill/>
        </p:spPr>
        <p:txBody>
          <a:bodyPr/>
          <a:lstStyle/>
          <a:p>
            <a:fld id="{53FE9F22-5D40-45C0-8749-090F478AB783}" type="slidenum">
              <a:rPr lang="en-US" altLang="en-US"/>
              <a:pPr/>
              <a:t>86</a:t>
            </a:fld>
            <a:endParaRPr lang="en-US" altLang="en-US"/>
          </a:p>
        </p:txBody>
      </p:sp>
      <p:graphicFrame>
        <p:nvGraphicFramePr>
          <p:cNvPr id="39939" name="Object 5"/>
          <p:cNvGraphicFramePr>
            <a:graphicFrameLocks noChangeAspect="1"/>
          </p:cNvGraphicFramePr>
          <p:nvPr/>
        </p:nvGraphicFramePr>
        <p:xfrm>
          <a:off x="5083175" y="2727325"/>
          <a:ext cx="3870325" cy="3063875"/>
        </p:xfrm>
        <a:graphic>
          <a:graphicData uri="http://schemas.openxmlformats.org/presentationml/2006/ole">
            <mc:AlternateContent xmlns:mc="http://schemas.openxmlformats.org/markup-compatibility/2006">
              <mc:Choice xmlns:v="urn:schemas-microsoft-com:vml" Requires="v">
                <p:oleObj spid="_x0000_s6146" name="Image" r:id="rId3" imgW="4571429" imgH="3619048" progId="">
                  <p:embed/>
                </p:oleObj>
              </mc:Choice>
              <mc:Fallback>
                <p:oleObj name="Image" r:id="rId3" imgW="4571429" imgH="361904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175" y="2727325"/>
                        <a:ext cx="3870325" cy="306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0" name="Title 1"/>
          <p:cNvSpPr>
            <a:spLocks noGrp="1"/>
          </p:cNvSpPr>
          <p:nvPr>
            <p:ph type="title"/>
          </p:nvPr>
        </p:nvSpPr>
        <p:spPr/>
        <p:txBody>
          <a:bodyPr/>
          <a:lstStyle/>
          <a:p>
            <a:r>
              <a:rPr lang="en-US" altLang="en-US"/>
              <a:t>Types of Attribute Data</a:t>
            </a:r>
          </a:p>
        </p:txBody>
      </p:sp>
      <p:sp>
        <p:nvSpPr>
          <p:cNvPr id="39941" name="Content Placeholder 2"/>
          <p:cNvSpPr>
            <a:spLocks noGrp="1"/>
          </p:cNvSpPr>
          <p:nvPr>
            <p:ph idx="1"/>
          </p:nvPr>
        </p:nvSpPr>
        <p:spPr>
          <a:xfrm>
            <a:off x="457200" y="1295400"/>
            <a:ext cx="8229600" cy="1844675"/>
          </a:xfrm>
        </p:spPr>
        <p:txBody>
          <a:bodyPr>
            <a:normAutofit fontScale="77500" lnSpcReduction="20000"/>
          </a:bodyPr>
          <a:lstStyle/>
          <a:p>
            <a:r>
              <a:rPr lang="en-US" altLang="en-US"/>
              <a:t>Attribute data record the non-spatial characteristics of an entity.</a:t>
            </a:r>
          </a:p>
          <a:p>
            <a:r>
              <a:rPr lang="en-US" altLang="en-US"/>
              <a:t>Attributes have values</a:t>
            </a:r>
          </a:p>
          <a:p>
            <a:pPr lvl="1"/>
            <a:r>
              <a:rPr lang="en-US" altLang="en-US"/>
              <a:t>Observed </a:t>
            </a:r>
          </a:p>
          <a:p>
            <a:pPr lvl="1"/>
            <a:r>
              <a:rPr lang="en-US" altLang="en-US"/>
              <a:t>Measured</a:t>
            </a:r>
          </a:p>
          <a:p>
            <a:endParaRPr lang="en-US" altLang="en-US"/>
          </a:p>
        </p:txBody>
      </p:sp>
      <p:sp>
        <p:nvSpPr>
          <p:cNvPr id="39942" name="Footer Placeholder 3"/>
          <p:cNvSpPr>
            <a:spLocks noGrp="1"/>
          </p:cNvSpPr>
          <p:nvPr>
            <p:ph type="ftr" sz="quarter" idx="11"/>
          </p:nvPr>
        </p:nvSpPr>
        <p:spPr>
          <a:noFill/>
        </p:spPr>
        <p:txBody>
          <a:bodyPr/>
          <a:lstStyle/>
          <a:p>
            <a:r>
              <a:rPr lang="en-US" altLang="en-US"/>
              <a:t>Lecture 2</a:t>
            </a:r>
          </a:p>
        </p:txBody>
      </p:sp>
      <p:sp>
        <p:nvSpPr>
          <p:cNvPr id="39943"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509BB594-25BE-4CCA-866F-3ABAAA15964E}" type="slidenum">
              <a:rPr lang="en-US" altLang="en-US" sz="1400"/>
              <a:pPr algn="r" eaLnBrk="1" hangingPunct="1"/>
              <a:t>86</a:t>
            </a:fld>
            <a:endParaRPr lang="en-US" altLang="en-US" sz="1400"/>
          </a:p>
        </p:txBody>
      </p:sp>
      <p:sp>
        <p:nvSpPr>
          <p:cNvPr id="39944" name="TextBox 6"/>
          <p:cNvSpPr txBox="1">
            <a:spLocks noChangeArrowheads="1"/>
          </p:cNvSpPr>
          <p:nvPr/>
        </p:nvSpPr>
        <p:spPr bwMode="auto">
          <a:xfrm>
            <a:off x="5867400" y="5791200"/>
            <a:ext cx="2667000" cy="369888"/>
          </a:xfrm>
          <a:prstGeom prst="rect">
            <a:avLst/>
          </a:prstGeom>
          <a:noFill/>
          <a:ln w="9525">
            <a:noFill/>
            <a:miter lim="800000"/>
            <a:headEnd/>
            <a:tailEnd/>
          </a:ln>
        </p:spPr>
        <p:txBody>
          <a:bodyPr>
            <a:spAutoFit/>
          </a:bodyPr>
          <a:lstStyle/>
          <a:p>
            <a:pPr algn="ctr" eaLnBrk="1" hangingPunct="1"/>
            <a:r>
              <a:rPr lang="en-US" altLang="en-US"/>
              <a:t>Llbean.com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2"/>
          </p:nvPr>
        </p:nvSpPr>
        <p:spPr>
          <a:noFill/>
        </p:spPr>
        <p:txBody>
          <a:bodyPr/>
          <a:lstStyle/>
          <a:p>
            <a:fld id="{56DCC68E-E2D0-4889-945D-6877CA5A644A}" type="slidenum">
              <a:rPr lang="en-US" altLang="en-US"/>
              <a:pPr/>
              <a:t>87</a:t>
            </a:fld>
            <a:endParaRPr lang="en-US" altLang="en-US"/>
          </a:p>
        </p:txBody>
      </p:sp>
      <p:sp>
        <p:nvSpPr>
          <p:cNvPr id="41987" name="Rectangle 2"/>
          <p:cNvSpPr>
            <a:spLocks noGrp="1" noChangeArrowheads="1"/>
          </p:cNvSpPr>
          <p:nvPr>
            <p:ph type="title"/>
          </p:nvPr>
        </p:nvSpPr>
        <p:spPr/>
        <p:txBody>
          <a:bodyPr/>
          <a:lstStyle/>
          <a:p>
            <a:r>
              <a:rPr lang="en-US" altLang="en-US"/>
              <a:t>Measurement of Attributes</a:t>
            </a:r>
          </a:p>
        </p:txBody>
      </p:sp>
      <p:sp>
        <p:nvSpPr>
          <p:cNvPr id="41988" name="Rectangle 3"/>
          <p:cNvSpPr>
            <a:spLocks noGrp="1" noChangeArrowheads="1"/>
          </p:cNvSpPr>
          <p:nvPr>
            <p:ph type="body" idx="1"/>
          </p:nvPr>
        </p:nvSpPr>
        <p:spPr/>
        <p:txBody>
          <a:bodyPr/>
          <a:lstStyle/>
          <a:p>
            <a:r>
              <a:rPr lang="en-US" altLang="en-US"/>
              <a:t>Physical scientists define measurement as the comparison of an object to a standard object.</a:t>
            </a:r>
          </a:p>
          <a:p>
            <a:r>
              <a:rPr lang="en-US" altLang="en-US"/>
              <a:t>They define two types of measurements</a:t>
            </a:r>
          </a:p>
          <a:p>
            <a:pPr lvl="1"/>
            <a:r>
              <a:rPr lang="en-US" altLang="en-US"/>
              <a:t>Extensive/Fundamental Properties  (feet)</a:t>
            </a:r>
          </a:p>
          <a:p>
            <a:pPr lvl="1"/>
            <a:r>
              <a:rPr lang="en-US" altLang="en-US"/>
              <a:t>Derived – by combining extensive properties (feet/second)</a:t>
            </a:r>
          </a:p>
          <a:p>
            <a:pPr lvl="1"/>
            <a:endParaRPr lang="en-US" altLang="en-US"/>
          </a:p>
        </p:txBody>
      </p:sp>
      <p:sp>
        <p:nvSpPr>
          <p:cNvPr id="41989" name="Footer Placeholder 1"/>
          <p:cNvSpPr>
            <a:spLocks noGrp="1"/>
          </p:cNvSpPr>
          <p:nvPr>
            <p:ph type="ftr" sz="quarter" idx="11"/>
          </p:nvPr>
        </p:nvSpPr>
        <p:spPr>
          <a:noFill/>
        </p:spPr>
        <p:txBody>
          <a:bodyPr/>
          <a:lstStyle/>
          <a:p>
            <a:r>
              <a:rPr lang="en-US" altLang="en-US"/>
              <a:t>Lecture 2</a:t>
            </a:r>
          </a:p>
        </p:txBody>
      </p:sp>
      <p:sp>
        <p:nvSpPr>
          <p:cNvPr id="41990" name="Slide Number Placeholder 2"/>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AEB8C322-1C24-4BA7-B67E-BF12C5618C91}" type="slidenum">
              <a:rPr lang="en-US" altLang="en-US" sz="1400"/>
              <a:pPr algn="r" eaLnBrk="1" hangingPunct="1"/>
              <a:t>87</a:t>
            </a:fld>
            <a:endParaRPr lang="en-US" altLang="en-US"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2"/>
          </p:nvPr>
        </p:nvSpPr>
        <p:spPr>
          <a:noFill/>
        </p:spPr>
        <p:txBody>
          <a:bodyPr/>
          <a:lstStyle/>
          <a:p>
            <a:fld id="{72F8BB5D-3844-4ABE-8A5F-E54B43EDDDBA}" type="slidenum">
              <a:rPr lang="en-US" altLang="en-US"/>
              <a:pPr/>
              <a:t>88</a:t>
            </a:fld>
            <a:endParaRPr lang="en-US" altLang="en-US"/>
          </a:p>
        </p:txBody>
      </p:sp>
      <p:sp>
        <p:nvSpPr>
          <p:cNvPr id="44035" name="Rectangle 2"/>
          <p:cNvSpPr>
            <a:spLocks noGrp="1" noChangeArrowheads="1"/>
          </p:cNvSpPr>
          <p:nvPr>
            <p:ph type="title"/>
          </p:nvPr>
        </p:nvSpPr>
        <p:spPr/>
        <p:txBody>
          <a:bodyPr/>
          <a:lstStyle/>
          <a:p>
            <a:r>
              <a:rPr lang="en-US" altLang="en-US"/>
              <a:t>Stevens’ Levels of Measurement</a:t>
            </a:r>
          </a:p>
        </p:txBody>
      </p:sp>
      <p:sp>
        <p:nvSpPr>
          <p:cNvPr id="44036" name="Rectangle 3"/>
          <p:cNvSpPr>
            <a:spLocks noGrp="1" noChangeArrowheads="1"/>
          </p:cNvSpPr>
          <p:nvPr>
            <p:ph type="body" idx="1"/>
          </p:nvPr>
        </p:nvSpPr>
        <p:spPr/>
        <p:txBody>
          <a:bodyPr/>
          <a:lstStyle/>
          <a:p>
            <a:pPr>
              <a:lnSpc>
                <a:spcPct val="90000"/>
              </a:lnSpc>
            </a:pPr>
            <a:r>
              <a:rPr lang="en-US" altLang="en-US"/>
              <a:t>Social scientists weren’t satisfied with this classification</a:t>
            </a:r>
          </a:p>
          <a:p>
            <a:pPr>
              <a:lnSpc>
                <a:spcPct val="90000"/>
              </a:lnSpc>
            </a:pPr>
            <a:r>
              <a:rPr lang="en-US" altLang="en-US"/>
              <a:t>Stanley Stevens (1946) proposed a framework for measurement types based upon “levels of measurement”.</a:t>
            </a:r>
          </a:p>
          <a:p>
            <a:pPr>
              <a:lnSpc>
                <a:spcPct val="90000"/>
              </a:lnSpc>
            </a:pPr>
            <a:r>
              <a:rPr lang="en-US" altLang="en-US"/>
              <a:t>He defined measurement as being the assignment of classes or scores to phenomena according to a set of rules.</a:t>
            </a:r>
          </a:p>
        </p:txBody>
      </p:sp>
      <p:sp>
        <p:nvSpPr>
          <p:cNvPr id="44037" name="Footer Placeholder 1"/>
          <p:cNvSpPr>
            <a:spLocks noGrp="1"/>
          </p:cNvSpPr>
          <p:nvPr>
            <p:ph type="ftr" sz="quarter" idx="11"/>
          </p:nvPr>
        </p:nvSpPr>
        <p:spPr>
          <a:noFill/>
        </p:spPr>
        <p:txBody>
          <a:bodyPr/>
          <a:lstStyle/>
          <a:p>
            <a:r>
              <a:rPr lang="en-US" altLang="en-US"/>
              <a:t>Lecture 2</a:t>
            </a:r>
          </a:p>
        </p:txBody>
      </p:sp>
      <p:sp>
        <p:nvSpPr>
          <p:cNvPr id="44038" name="Slide Number Placeholder 2"/>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EBC6D189-9F17-4193-9608-438CE3B868D5}" type="slidenum">
              <a:rPr lang="en-US" altLang="en-US" sz="1400"/>
              <a:pPr algn="r" eaLnBrk="1" hangingPunct="1"/>
              <a:t>88</a:t>
            </a:fld>
            <a:endParaRPr lang="en-US" altLang="en-US"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2"/>
          </p:nvPr>
        </p:nvSpPr>
        <p:spPr>
          <a:noFill/>
        </p:spPr>
        <p:txBody>
          <a:bodyPr/>
          <a:lstStyle/>
          <a:p>
            <a:fld id="{F7EB472A-D410-47D3-97CE-62826C5C11C9}" type="slidenum">
              <a:rPr lang="en-US" altLang="en-US"/>
              <a:pPr/>
              <a:t>89</a:t>
            </a:fld>
            <a:endParaRPr lang="en-US" altLang="en-US"/>
          </a:p>
        </p:txBody>
      </p:sp>
      <p:sp>
        <p:nvSpPr>
          <p:cNvPr id="46083" name="Rectangle 2"/>
          <p:cNvSpPr>
            <a:spLocks noGrp="1" noChangeArrowheads="1"/>
          </p:cNvSpPr>
          <p:nvPr>
            <p:ph type="title"/>
          </p:nvPr>
        </p:nvSpPr>
        <p:spPr/>
        <p:txBody>
          <a:bodyPr/>
          <a:lstStyle/>
          <a:p>
            <a:r>
              <a:rPr lang="en-US" altLang="en-US"/>
              <a:t>Stevens’ Levels of Measurement</a:t>
            </a:r>
          </a:p>
        </p:txBody>
      </p:sp>
      <p:sp>
        <p:nvSpPr>
          <p:cNvPr id="46084" name="Rectangle 3"/>
          <p:cNvSpPr>
            <a:spLocks noGrp="1" noChangeArrowheads="1"/>
          </p:cNvSpPr>
          <p:nvPr>
            <p:ph type="body" idx="1"/>
          </p:nvPr>
        </p:nvSpPr>
        <p:spPr/>
        <p:txBody>
          <a:bodyPr/>
          <a:lstStyle/>
          <a:p>
            <a:r>
              <a:rPr lang="en-US" altLang="en-US"/>
              <a:t>There are four basic levels according to Stevens:  </a:t>
            </a:r>
          </a:p>
          <a:p>
            <a:pPr lvl="1"/>
            <a:r>
              <a:rPr lang="en-US" altLang="en-US"/>
              <a:t>Nominal – provides descriptive information.</a:t>
            </a:r>
          </a:p>
          <a:p>
            <a:pPr lvl="1"/>
            <a:r>
              <a:rPr lang="en-US" altLang="en-US"/>
              <a:t>Ordinal – implies a rank order.</a:t>
            </a:r>
          </a:p>
          <a:p>
            <a:pPr lvl="1"/>
            <a:r>
              <a:rPr lang="en-US" altLang="en-US"/>
              <a:t>Interval – implies order and difference in magnitude.</a:t>
            </a:r>
          </a:p>
          <a:p>
            <a:pPr lvl="1"/>
            <a:r>
              <a:rPr lang="en-US" altLang="en-US"/>
              <a:t>Ratio - implies order and difference in magnitude and has an absolute 0.</a:t>
            </a:r>
          </a:p>
          <a:p>
            <a:pPr>
              <a:buFontTx/>
              <a:buNone/>
            </a:pPr>
            <a:endParaRPr lang="en-US" altLang="en-US"/>
          </a:p>
        </p:txBody>
      </p:sp>
      <p:sp>
        <p:nvSpPr>
          <p:cNvPr id="46085" name="Footer Placeholder 1"/>
          <p:cNvSpPr>
            <a:spLocks noGrp="1"/>
          </p:cNvSpPr>
          <p:nvPr>
            <p:ph type="ftr" sz="quarter" idx="11"/>
          </p:nvPr>
        </p:nvSpPr>
        <p:spPr>
          <a:noFill/>
        </p:spPr>
        <p:txBody>
          <a:bodyPr/>
          <a:lstStyle/>
          <a:p>
            <a:r>
              <a:rPr lang="en-US" altLang="en-US"/>
              <a:t>Lecture 2</a:t>
            </a:r>
          </a:p>
        </p:txBody>
      </p:sp>
      <p:sp>
        <p:nvSpPr>
          <p:cNvPr id="46086" name="Slide Number Placeholder 2"/>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3C94F491-BCE4-453A-AABF-9C37A281CE37}" type="slidenum">
              <a:rPr lang="en-US" altLang="en-US" sz="1400"/>
              <a:pPr algn="r" eaLnBrk="1" hangingPunct="1"/>
              <a:t>89</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Disk Architecture</a:t>
            </a:r>
          </a:p>
        </p:txBody>
      </p:sp>
      <p:sp>
        <p:nvSpPr>
          <p:cNvPr id="3" name="Content Placeholder 2"/>
          <p:cNvSpPr>
            <a:spLocks noGrp="1"/>
          </p:cNvSpPr>
          <p:nvPr>
            <p:ph idx="1"/>
          </p:nvPr>
        </p:nvSpPr>
        <p:spPr/>
        <p:txBody>
          <a:bodyPr>
            <a:normAutofit/>
          </a:bodyPr>
          <a:lstStyle/>
          <a:p>
            <a:r>
              <a:rPr lang="en-US" sz="2800" dirty="0"/>
              <a:t>Every processor has its own memory, not accessible by others</a:t>
            </a:r>
          </a:p>
          <a:p>
            <a:r>
              <a:rPr lang="en-US" sz="2800" dirty="0"/>
              <a:t>All machines can access all disks in the system</a:t>
            </a:r>
          </a:p>
          <a:p>
            <a:r>
              <a:rPr lang="en-US" sz="2800" dirty="0"/>
              <a:t>Number of disks does not necessarily match with the number of processors</a:t>
            </a:r>
          </a:p>
          <a:p>
            <a:r>
              <a:rPr lang="en-US" sz="2800" dirty="0"/>
              <a:t>Example: Digital Equipment Corporation (DEC) from Oracle is using SDA</a:t>
            </a:r>
          </a:p>
        </p:txBody>
      </p:sp>
      <p:pic>
        <p:nvPicPr>
          <p:cNvPr id="147458" name="Picture 2"/>
          <p:cNvPicPr>
            <a:picLocks noChangeAspect="1" noChangeArrowheads="1"/>
          </p:cNvPicPr>
          <p:nvPr/>
        </p:nvPicPr>
        <p:blipFill>
          <a:blip r:embed="rId2"/>
          <a:srcRect/>
          <a:stretch>
            <a:fillRect/>
          </a:stretch>
        </p:blipFill>
        <p:spPr bwMode="auto">
          <a:xfrm>
            <a:off x="5257800" y="4705350"/>
            <a:ext cx="2028825" cy="2152650"/>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2"/>
          </p:nvPr>
        </p:nvSpPr>
        <p:spPr>
          <a:noFill/>
        </p:spPr>
        <p:txBody>
          <a:bodyPr/>
          <a:lstStyle/>
          <a:p>
            <a:fld id="{645EDEC6-D4AF-4984-AC7D-48C6D5B38BB9}" type="slidenum">
              <a:rPr lang="en-US" altLang="en-US"/>
              <a:pPr/>
              <a:t>90</a:t>
            </a:fld>
            <a:endParaRPr lang="en-US" altLang="en-US"/>
          </a:p>
        </p:txBody>
      </p:sp>
      <p:sp>
        <p:nvSpPr>
          <p:cNvPr id="50179" name="Rectangle 2"/>
          <p:cNvSpPr>
            <a:spLocks noGrp="1" noChangeArrowheads="1"/>
          </p:cNvSpPr>
          <p:nvPr>
            <p:ph type="title"/>
          </p:nvPr>
        </p:nvSpPr>
        <p:spPr/>
        <p:txBody>
          <a:bodyPr/>
          <a:lstStyle/>
          <a:p>
            <a:r>
              <a:rPr lang="en-US" altLang="en-US"/>
              <a:t>Interval</a:t>
            </a:r>
          </a:p>
        </p:txBody>
      </p:sp>
      <p:sp>
        <p:nvSpPr>
          <p:cNvPr id="50180" name="Rectangle 3"/>
          <p:cNvSpPr>
            <a:spLocks noGrp="1" noChangeArrowheads="1"/>
          </p:cNvSpPr>
          <p:nvPr>
            <p:ph type="body" idx="1"/>
          </p:nvPr>
        </p:nvSpPr>
        <p:spPr/>
        <p:txBody>
          <a:bodyPr/>
          <a:lstStyle/>
          <a:p>
            <a:r>
              <a:rPr lang="en-US" altLang="en-US"/>
              <a:t>Operations include:</a:t>
            </a:r>
          </a:p>
          <a:p>
            <a:pPr lvl="1"/>
            <a:r>
              <a:rPr lang="en-US" altLang="en-US"/>
              <a:t>Count</a:t>
            </a:r>
          </a:p>
          <a:p>
            <a:pPr lvl="1"/>
            <a:r>
              <a:rPr lang="en-US" altLang="en-US"/>
              <a:t>Equality</a:t>
            </a:r>
          </a:p>
          <a:p>
            <a:pPr lvl="1"/>
            <a:r>
              <a:rPr lang="en-US" altLang="en-US"/>
              <a:t>Order</a:t>
            </a:r>
          </a:p>
          <a:p>
            <a:pPr lvl="1"/>
            <a:r>
              <a:rPr lang="en-US" altLang="en-US"/>
              <a:t>Addition and Subtraction</a:t>
            </a:r>
          </a:p>
        </p:txBody>
      </p:sp>
      <p:pic>
        <p:nvPicPr>
          <p:cNvPr id="50181" name="Picture 4" descr="C:\WINNT\Profiles\cholden.001\Desktop\interv.gif"/>
          <p:cNvPicPr>
            <a:picLocks noChangeAspect="1" noChangeArrowheads="1"/>
          </p:cNvPicPr>
          <p:nvPr/>
        </p:nvPicPr>
        <p:blipFill>
          <a:blip r:embed="rId3"/>
          <a:srcRect/>
          <a:stretch>
            <a:fillRect/>
          </a:stretch>
        </p:blipFill>
        <p:spPr bwMode="auto">
          <a:xfrm>
            <a:off x="5943600" y="304800"/>
            <a:ext cx="2903538" cy="1154113"/>
          </a:xfrm>
          <a:prstGeom prst="rect">
            <a:avLst/>
          </a:prstGeom>
          <a:noFill/>
          <a:ln w="9525">
            <a:noFill/>
            <a:miter lim="800000"/>
            <a:headEnd/>
            <a:tailEnd/>
          </a:ln>
        </p:spPr>
      </p:pic>
      <p:sp>
        <p:nvSpPr>
          <p:cNvPr id="50182" name="Footer Placeholder 1"/>
          <p:cNvSpPr txBox="1">
            <a:spLocks noGrp="1"/>
          </p:cNvSpPr>
          <p:nvPr/>
        </p:nvSpPr>
        <p:spPr bwMode="auto">
          <a:xfrm>
            <a:off x="3124200" y="6245225"/>
            <a:ext cx="2895600" cy="476250"/>
          </a:xfrm>
          <a:prstGeom prst="rect">
            <a:avLst/>
          </a:prstGeom>
          <a:noFill/>
          <a:ln w="9525">
            <a:noFill/>
            <a:miter lim="800000"/>
            <a:headEnd/>
            <a:tailEnd/>
          </a:ln>
        </p:spPr>
        <p:txBody>
          <a:bodyPr/>
          <a:lstStyle/>
          <a:p>
            <a:pPr algn="ctr" eaLnBrk="1" hangingPunct="1"/>
            <a:r>
              <a:rPr lang="en-US" altLang="en-US" sz="1400"/>
              <a:t>Lecture 2</a:t>
            </a:r>
          </a:p>
        </p:txBody>
      </p:sp>
      <p:sp>
        <p:nvSpPr>
          <p:cNvPr id="50183" name="Footer Placeholder 1"/>
          <p:cNvSpPr>
            <a:spLocks noGrp="1"/>
          </p:cNvSpPr>
          <p:nvPr>
            <p:ph type="ftr" sz="quarter" idx="11"/>
          </p:nvPr>
        </p:nvSpPr>
        <p:spPr>
          <a:noFill/>
        </p:spPr>
        <p:txBody>
          <a:bodyPr/>
          <a:lstStyle/>
          <a:p>
            <a:r>
              <a:rPr lang="en-US" altLang="en-US"/>
              <a:t>Lecture 2</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2"/>
          </p:nvPr>
        </p:nvSpPr>
        <p:spPr>
          <a:noFill/>
        </p:spPr>
        <p:txBody>
          <a:bodyPr/>
          <a:lstStyle/>
          <a:p>
            <a:fld id="{C2375F69-AE18-4E12-948A-C565C42E1474}" type="slidenum">
              <a:rPr lang="en-US" altLang="en-US"/>
              <a:pPr/>
              <a:t>91</a:t>
            </a:fld>
            <a:endParaRPr lang="en-US" altLang="en-US"/>
          </a:p>
        </p:txBody>
      </p:sp>
      <p:sp>
        <p:nvSpPr>
          <p:cNvPr id="52227" name="Rectangle 2"/>
          <p:cNvSpPr>
            <a:spLocks noGrp="1" noChangeArrowheads="1"/>
          </p:cNvSpPr>
          <p:nvPr>
            <p:ph type="title"/>
          </p:nvPr>
        </p:nvSpPr>
        <p:spPr/>
        <p:txBody>
          <a:bodyPr/>
          <a:lstStyle/>
          <a:p>
            <a:r>
              <a:rPr lang="en-US" altLang="en-US"/>
              <a:t>Ratio</a:t>
            </a:r>
          </a:p>
        </p:txBody>
      </p:sp>
      <p:sp>
        <p:nvSpPr>
          <p:cNvPr id="52228" name="Rectangle 3"/>
          <p:cNvSpPr>
            <a:spLocks noGrp="1" noChangeArrowheads="1"/>
          </p:cNvSpPr>
          <p:nvPr>
            <p:ph type="body" idx="1"/>
          </p:nvPr>
        </p:nvSpPr>
        <p:spPr/>
        <p:txBody>
          <a:bodyPr/>
          <a:lstStyle/>
          <a:p>
            <a:r>
              <a:rPr lang="en-US" altLang="en-US"/>
              <a:t>Operations:</a:t>
            </a:r>
          </a:p>
          <a:p>
            <a:pPr lvl="1"/>
            <a:r>
              <a:rPr lang="en-US" altLang="en-US"/>
              <a:t>Count</a:t>
            </a:r>
          </a:p>
          <a:p>
            <a:pPr lvl="1"/>
            <a:r>
              <a:rPr lang="en-US" altLang="en-US"/>
              <a:t>Equality</a:t>
            </a:r>
          </a:p>
          <a:p>
            <a:pPr lvl="1"/>
            <a:r>
              <a:rPr lang="en-US" altLang="en-US"/>
              <a:t>Order</a:t>
            </a:r>
          </a:p>
          <a:p>
            <a:pPr lvl="1"/>
            <a:r>
              <a:rPr lang="en-US" altLang="en-US"/>
              <a:t>Addition and Subtraction</a:t>
            </a:r>
          </a:p>
          <a:p>
            <a:pPr lvl="1"/>
            <a:r>
              <a:rPr lang="en-US" altLang="en-US"/>
              <a:t>Multiplication and Division</a:t>
            </a:r>
          </a:p>
          <a:p>
            <a:pPr lvl="1"/>
            <a:r>
              <a:rPr lang="en-US" altLang="en-US"/>
              <a:t>Higher order operations</a:t>
            </a:r>
          </a:p>
          <a:p>
            <a:pPr lvl="1"/>
            <a:endParaRPr lang="en-US" altLang="en-US"/>
          </a:p>
        </p:txBody>
      </p:sp>
      <p:pic>
        <p:nvPicPr>
          <p:cNvPr id="52229" name="Picture 4" descr="C:\WINNT\Profiles\cholden.001\Desktop\ratio2.gif"/>
          <p:cNvPicPr>
            <a:picLocks noChangeAspect="1" noChangeArrowheads="1"/>
          </p:cNvPicPr>
          <p:nvPr/>
        </p:nvPicPr>
        <p:blipFill>
          <a:blip r:embed="rId3"/>
          <a:srcRect/>
          <a:stretch>
            <a:fillRect/>
          </a:stretch>
        </p:blipFill>
        <p:spPr bwMode="auto">
          <a:xfrm>
            <a:off x="6553200" y="228600"/>
            <a:ext cx="1657350" cy="1577975"/>
          </a:xfrm>
          <a:prstGeom prst="rect">
            <a:avLst/>
          </a:prstGeom>
          <a:noFill/>
          <a:ln w="9525">
            <a:noFill/>
            <a:miter lim="800000"/>
            <a:headEnd/>
            <a:tailEnd/>
          </a:ln>
        </p:spPr>
      </p:pic>
      <p:sp>
        <p:nvSpPr>
          <p:cNvPr id="52230" name="Footer Placeholder 1"/>
          <p:cNvSpPr txBox="1">
            <a:spLocks noGrp="1"/>
          </p:cNvSpPr>
          <p:nvPr/>
        </p:nvSpPr>
        <p:spPr bwMode="auto">
          <a:xfrm>
            <a:off x="3124200" y="6245225"/>
            <a:ext cx="2895600" cy="476250"/>
          </a:xfrm>
          <a:prstGeom prst="rect">
            <a:avLst/>
          </a:prstGeom>
          <a:noFill/>
          <a:ln w="9525">
            <a:noFill/>
            <a:miter lim="800000"/>
            <a:headEnd/>
            <a:tailEnd/>
          </a:ln>
        </p:spPr>
        <p:txBody>
          <a:bodyPr/>
          <a:lstStyle/>
          <a:p>
            <a:pPr algn="ctr" eaLnBrk="1" hangingPunct="1"/>
            <a:r>
              <a:rPr lang="en-US" altLang="en-US" sz="1400"/>
              <a:t>Lecture 2</a:t>
            </a:r>
          </a:p>
        </p:txBody>
      </p:sp>
      <p:sp>
        <p:nvSpPr>
          <p:cNvPr id="52231" name="Footer Placeholder 1"/>
          <p:cNvSpPr>
            <a:spLocks noGrp="1"/>
          </p:cNvSpPr>
          <p:nvPr>
            <p:ph type="ftr" sz="quarter" idx="11"/>
          </p:nvPr>
        </p:nvSpPr>
        <p:spPr>
          <a:noFill/>
        </p:spPr>
        <p:txBody>
          <a:bodyPr/>
          <a:lstStyle/>
          <a:p>
            <a:r>
              <a:rPr lang="en-US" altLang="en-US"/>
              <a:t>Lecture 2</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2"/>
          </p:nvPr>
        </p:nvSpPr>
        <p:spPr>
          <a:noFill/>
        </p:spPr>
        <p:txBody>
          <a:bodyPr/>
          <a:lstStyle/>
          <a:p>
            <a:fld id="{11387BFD-8147-4F35-8851-A4218360A45A}" type="slidenum">
              <a:rPr lang="en-US" altLang="en-US"/>
              <a:pPr/>
              <a:t>92</a:t>
            </a:fld>
            <a:endParaRPr lang="en-US" altLang="en-US"/>
          </a:p>
        </p:txBody>
      </p:sp>
      <p:sp>
        <p:nvSpPr>
          <p:cNvPr id="56323" name="Title 1"/>
          <p:cNvSpPr>
            <a:spLocks noGrp="1"/>
          </p:cNvSpPr>
          <p:nvPr>
            <p:ph type="title"/>
          </p:nvPr>
        </p:nvSpPr>
        <p:spPr/>
        <p:txBody>
          <a:bodyPr/>
          <a:lstStyle/>
          <a:p>
            <a:r>
              <a:rPr lang="en-US" altLang="en-US"/>
              <a:t>Common GIS Data Models</a:t>
            </a:r>
          </a:p>
        </p:txBody>
      </p:sp>
      <p:sp>
        <p:nvSpPr>
          <p:cNvPr id="56324"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83E874E4-3460-48AB-8D5E-FB5747EA9D1D}" type="slidenum">
              <a:rPr lang="en-US" altLang="en-US" sz="1400"/>
              <a:pPr algn="r" eaLnBrk="1" hangingPunct="1"/>
              <a:t>92</a:t>
            </a:fld>
            <a:endParaRPr lang="en-US" altLang="en-US" sz="1400"/>
          </a:p>
        </p:txBody>
      </p:sp>
      <p:grpSp>
        <p:nvGrpSpPr>
          <p:cNvPr id="2" name="Group 2"/>
          <p:cNvGrpSpPr>
            <a:grpSpLocks/>
          </p:cNvGrpSpPr>
          <p:nvPr/>
        </p:nvGrpSpPr>
        <p:grpSpPr bwMode="auto">
          <a:xfrm>
            <a:off x="1101725" y="1428750"/>
            <a:ext cx="6324600" cy="4495800"/>
            <a:chOff x="1027" y="446"/>
            <a:chExt cx="3062" cy="2333"/>
          </a:xfrm>
        </p:grpSpPr>
        <p:sp>
          <p:nvSpPr>
            <p:cNvPr id="56330" name="Text Box 3"/>
            <p:cNvSpPr txBox="1">
              <a:spLocks noChangeArrowheads="1"/>
            </p:cNvSpPr>
            <p:nvPr/>
          </p:nvSpPr>
          <p:spPr bwMode="auto">
            <a:xfrm>
              <a:off x="1973" y="859"/>
              <a:ext cx="605" cy="178"/>
            </a:xfrm>
            <a:prstGeom prst="rect">
              <a:avLst/>
            </a:prstGeom>
            <a:solidFill>
              <a:srgbClr val="FFFFFF"/>
            </a:solidFill>
            <a:ln w="9525">
              <a:solidFill>
                <a:srgbClr val="000000"/>
              </a:solidFill>
              <a:miter lim="800000"/>
              <a:headEnd/>
              <a:tailEnd/>
            </a:ln>
          </p:spPr>
          <p:txBody>
            <a:bodyPr/>
            <a:lstStyle/>
            <a:p>
              <a:pPr algn="ctr"/>
              <a:r>
                <a:rPr lang="en-US" altLang="en-US" sz="1400" b="1">
                  <a:latin typeface="Times New Roman" pitchFamily="18" charset="0"/>
                  <a:cs typeface="Times New Roman" pitchFamily="18" charset="0"/>
                </a:rPr>
                <a:t>Vector Data</a:t>
              </a:r>
            </a:p>
            <a:p>
              <a:endParaRPr lang="en-US" altLang="en-US" sz="1200">
                <a:latin typeface="Times New Roman" pitchFamily="18" charset="0"/>
                <a:cs typeface="Times New Roman" pitchFamily="18" charset="0"/>
              </a:endParaRPr>
            </a:p>
          </p:txBody>
        </p:sp>
        <p:sp>
          <p:nvSpPr>
            <p:cNvPr id="56331" name="Text Box 4"/>
            <p:cNvSpPr txBox="1">
              <a:spLocks noChangeArrowheads="1"/>
            </p:cNvSpPr>
            <p:nvPr/>
          </p:nvSpPr>
          <p:spPr bwMode="auto">
            <a:xfrm>
              <a:off x="3494" y="861"/>
              <a:ext cx="595" cy="173"/>
            </a:xfrm>
            <a:prstGeom prst="rect">
              <a:avLst/>
            </a:prstGeom>
            <a:solidFill>
              <a:srgbClr val="FFFFFF"/>
            </a:solidFill>
            <a:ln w="9525">
              <a:solidFill>
                <a:srgbClr val="000000"/>
              </a:solidFill>
              <a:miter lim="800000"/>
              <a:headEnd/>
              <a:tailEnd/>
            </a:ln>
          </p:spPr>
          <p:txBody>
            <a:bodyPr/>
            <a:lstStyle/>
            <a:p>
              <a:pPr algn="ctr"/>
              <a:r>
                <a:rPr lang="en-US" altLang="en-US" sz="1400" b="1">
                  <a:latin typeface="Times New Roman" pitchFamily="18" charset="0"/>
                  <a:cs typeface="Times New Roman" pitchFamily="18" charset="0"/>
                </a:rPr>
                <a:t>Raster Data</a:t>
              </a:r>
            </a:p>
            <a:p>
              <a:endParaRPr lang="en-US" altLang="en-US" sz="1400" b="1">
                <a:latin typeface="Times New Roman" pitchFamily="18" charset="0"/>
                <a:cs typeface="Times New Roman" pitchFamily="18" charset="0"/>
              </a:endParaRPr>
            </a:p>
          </p:txBody>
        </p:sp>
        <p:sp>
          <p:nvSpPr>
            <p:cNvPr id="56332" name="Text Box 5"/>
            <p:cNvSpPr txBox="1">
              <a:spLocks noChangeArrowheads="1"/>
            </p:cNvSpPr>
            <p:nvPr/>
          </p:nvSpPr>
          <p:spPr bwMode="auto">
            <a:xfrm>
              <a:off x="1027" y="1428"/>
              <a:ext cx="754" cy="187"/>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Non-topological</a:t>
              </a:r>
            </a:p>
            <a:p>
              <a:endParaRPr lang="en-US" altLang="en-US" sz="1200">
                <a:latin typeface="Times New Roman" pitchFamily="18" charset="0"/>
                <a:cs typeface="Times New Roman" pitchFamily="18" charset="0"/>
              </a:endParaRPr>
            </a:p>
          </p:txBody>
        </p:sp>
        <p:sp>
          <p:nvSpPr>
            <p:cNvPr id="56333" name="Text Box 6"/>
            <p:cNvSpPr txBox="1">
              <a:spLocks noChangeArrowheads="1"/>
            </p:cNvSpPr>
            <p:nvPr/>
          </p:nvSpPr>
          <p:spPr bwMode="auto">
            <a:xfrm>
              <a:off x="2275" y="1428"/>
              <a:ext cx="605" cy="182"/>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Topological</a:t>
              </a:r>
            </a:p>
            <a:p>
              <a:endParaRPr lang="en-US" altLang="en-US" sz="1200">
                <a:latin typeface="Times New Roman" pitchFamily="18" charset="0"/>
                <a:cs typeface="Times New Roman" pitchFamily="18" charset="0"/>
              </a:endParaRPr>
            </a:p>
          </p:txBody>
        </p:sp>
        <p:sp>
          <p:nvSpPr>
            <p:cNvPr id="56334" name="Text Box 7"/>
            <p:cNvSpPr txBox="1">
              <a:spLocks noChangeArrowheads="1"/>
            </p:cNvSpPr>
            <p:nvPr/>
          </p:nvSpPr>
          <p:spPr bwMode="auto">
            <a:xfrm>
              <a:off x="1713" y="2018"/>
              <a:ext cx="605" cy="173"/>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Simple Data</a:t>
              </a:r>
            </a:p>
            <a:p>
              <a:endParaRPr lang="en-US" altLang="en-US" sz="1200">
                <a:latin typeface="Times New Roman" pitchFamily="18" charset="0"/>
                <a:cs typeface="Times New Roman" pitchFamily="18" charset="0"/>
              </a:endParaRPr>
            </a:p>
          </p:txBody>
        </p:sp>
        <p:sp>
          <p:nvSpPr>
            <p:cNvPr id="56335" name="Text Box 8"/>
            <p:cNvSpPr txBox="1">
              <a:spLocks noChangeArrowheads="1"/>
            </p:cNvSpPr>
            <p:nvPr/>
          </p:nvSpPr>
          <p:spPr bwMode="auto">
            <a:xfrm>
              <a:off x="2592" y="1968"/>
              <a:ext cx="629" cy="274"/>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Higher-level Data</a:t>
              </a:r>
            </a:p>
            <a:p>
              <a:endParaRPr lang="en-US" altLang="en-US" sz="1200">
                <a:latin typeface="Times New Roman" pitchFamily="18" charset="0"/>
                <a:cs typeface="Times New Roman" pitchFamily="18" charset="0"/>
              </a:endParaRPr>
            </a:p>
          </p:txBody>
        </p:sp>
        <p:sp>
          <p:nvSpPr>
            <p:cNvPr id="56336" name="Text Box 9"/>
            <p:cNvSpPr txBox="1">
              <a:spLocks noChangeArrowheads="1"/>
            </p:cNvSpPr>
            <p:nvPr/>
          </p:nvSpPr>
          <p:spPr bwMode="auto">
            <a:xfrm>
              <a:off x="2150" y="2527"/>
              <a:ext cx="307" cy="178"/>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TIN</a:t>
              </a:r>
            </a:p>
            <a:p>
              <a:endParaRPr lang="en-US" altLang="en-US" sz="1200">
                <a:latin typeface="Times New Roman" pitchFamily="18" charset="0"/>
                <a:cs typeface="Times New Roman" pitchFamily="18" charset="0"/>
              </a:endParaRPr>
            </a:p>
          </p:txBody>
        </p:sp>
        <p:sp>
          <p:nvSpPr>
            <p:cNvPr id="56337" name="Text Box 10"/>
            <p:cNvSpPr txBox="1">
              <a:spLocks noChangeArrowheads="1"/>
            </p:cNvSpPr>
            <p:nvPr/>
          </p:nvSpPr>
          <p:spPr bwMode="auto">
            <a:xfrm>
              <a:off x="2683" y="2522"/>
              <a:ext cx="446" cy="187"/>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Regions</a:t>
              </a:r>
            </a:p>
            <a:p>
              <a:endParaRPr lang="en-US" altLang="en-US" sz="1200">
                <a:latin typeface="Times New Roman" pitchFamily="18" charset="0"/>
                <a:cs typeface="Times New Roman" pitchFamily="18" charset="0"/>
              </a:endParaRPr>
            </a:p>
          </p:txBody>
        </p:sp>
        <p:sp>
          <p:nvSpPr>
            <p:cNvPr id="56338" name="Text Box 11"/>
            <p:cNvSpPr txBox="1">
              <a:spLocks noChangeArrowheads="1"/>
            </p:cNvSpPr>
            <p:nvPr/>
          </p:nvSpPr>
          <p:spPr bwMode="auto">
            <a:xfrm>
              <a:off x="3345" y="2486"/>
              <a:ext cx="658" cy="293"/>
            </a:xfrm>
            <a:prstGeom prst="rect">
              <a:avLst/>
            </a:prstGeom>
            <a:solidFill>
              <a:srgbClr val="FFFFFF"/>
            </a:solidFill>
            <a:ln w="9525">
              <a:solidFill>
                <a:srgbClr val="000000"/>
              </a:solidFill>
              <a:miter lim="800000"/>
              <a:headEnd/>
              <a:tailEnd/>
            </a:ln>
          </p:spPr>
          <p:txBody>
            <a:bodyPr/>
            <a:lstStyle/>
            <a:p>
              <a:pPr algn="ctr"/>
              <a:r>
                <a:rPr lang="en-US" altLang="en-US" sz="1200">
                  <a:latin typeface="Times New Roman" pitchFamily="18" charset="0"/>
                  <a:cs typeface="Times New Roman" pitchFamily="18" charset="0"/>
                </a:rPr>
                <a:t>Dynamic Segmentation</a:t>
              </a:r>
            </a:p>
            <a:p>
              <a:endParaRPr lang="en-US" altLang="en-US" sz="1200">
                <a:latin typeface="Times New Roman" pitchFamily="18" charset="0"/>
                <a:cs typeface="Times New Roman" pitchFamily="18" charset="0"/>
              </a:endParaRPr>
            </a:p>
          </p:txBody>
        </p:sp>
        <p:sp>
          <p:nvSpPr>
            <p:cNvPr id="56339" name="Text Box 12"/>
            <p:cNvSpPr txBox="1">
              <a:spLocks noChangeArrowheads="1"/>
            </p:cNvSpPr>
            <p:nvPr/>
          </p:nvSpPr>
          <p:spPr bwMode="auto">
            <a:xfrm>
              <a:off x="2707" y="446"/>
              <a:ext cx="619" cy="182"/>
            </a:xfrm>
            <a:prstGeom prst="rect">
              <a:avLst/>
            </a:prstGeom>
            <a:solidFill>
              <a:srgbClr val="FFFFFF"/>
            </a:solidFill>
            <a:ln w="9525">
              <a:solidFill>
                <a:srgbClr val="000000"/>
              </a:solidFill>
              <a:miter lim="800000"/>
              <a:headEnd/>
              <a:tailEnd/>
            </a:ln>
          </p:spPr>
          <p:txBody>
            <a:bodyPr/>
            <a:lstStyle/>
            <a:p>
              <a:pPr algn="ctr"/>
              <a:r>
                <a:rPr lang="en-US" altLang="en-US" sz="1600" b="1">
                  <a:latin typeface="Times New Roman" pitchFamily="18" charset="0"/>
                  <a:cs typeface="Times New Roman" pitchFamily="18" charset="0"/>
                </a:rPr>
                <a:t>Spatial Data</a:t>
              </a:r>
            </a:p>
            <a:p>
              <a:endParaRPr lang="en-US" altLang="en-US" sz="1400" b="1">
                <a:latin typeface="Times New Roman" pitchFamily="18" charset="0"/>
                <a:cs typeface="Times New Roman" pitchFamily="18" charset="0"/>
              </a:endParaRPr>
            </a:p>
          </p:txBody>
        </p:sp>
        <p:sp>
          <p:nvSpPr>
            <p:cNvPr id="56340" name="Freeform 13"/>
            <p:cNvSpPr>
              <a:spLocks/>
            </p:cNvSpPr>
            <p:nvPr/>
          </p:nvSpPr>
          <p:spPr bwMode="auto">
            <a:xfrm>
              <a:off x="2265" y="628"/>
              <a:ext cx="744" cy="221"/>
            </a:xfrm>
            <a:custGeom>
              <a:avLst/>
              <a:gdLst>
                <a:gd name="T0" fmla="*/ 1 w 1860"/>
                <a:gd name="T1" fmla="*/ 0 h 552"/>
                <a:gd name="T2" fmla="*/ 0 w 1860"/>
                <a:gd name="T3" fmla="*/ 0 h 552"/>
                <a:gd name="T4" fmla="*/ 0 60000 65536"/>
                <a:gd name="T5" fmla="*/ 0 60000 65536"/>
                <a:gd name="T6" fmla="*/ 0 w 1860"/>
                <a:gd name="T7" fmla="*/ 0 h 552"/>
                <a:gd name="T8" fmla="*/ 1860 w 1860"/>
                <a:gd name="T9" fmla="*/ 552 h 552"/>
              </a:gdLst>
              <a:ahLst/>
              <a:cxnLst>
                <a:cxn ang="T4">
                  <a:pos x="T0" y="T1"/>
                </a:cxn>
                <a:cxn ang="T5">
                  <a:pos x="T2" y="T3"/>
                </a:cxn>
              </a:cxnLst>
              <a:rect l="T6" t="T7" r="T8" b="T9"/>
              <a:pathLst>
                <a:path w="1860" h="552">
                  <a:moveTo>
                    <a:pt x="1860" y="0"/>
                  </a:moveTo>
                  <a:lnTo>
                    <a:pt x="0" y="552"/>
                  </a:lnTo>
                </a:path>
              </a:pathLst>
            </a:custGeom>
            <a:noFill/>
            <a:ln w="9525">
              <a:solidFill>
                <a:srgbClr val="000000"/>
              </a:solidFill>
              <a:round/>
              <a:headEnd/>
              <a:tailEnd type="triangle" w="med" len="med"/>
            </a:ln>
          </p:spPr>
          <p:txBody>
            <a:bodyPr/>
            <a:lstStyle/>
            <a:p>
              <a:endParaRPr lang="en-US"/>
            </a:p>
          </p:txBody>
        </p:sp>
        <p:sp>
          <p:nvSpPr>
            <p:cNvPr id="56341" name="Freeform 14"/>
            <p:cNvSpPr>
              <a:spLocks/>
            </p:cNvSpPr>
            <p:nvPr/>
          </p:nvSpPr>
          <p:spPr bwMode="auto">
            <a:xfrm>
              <a:off x="3009" y="619"/>
              <a:ext cx="749" cy="240"/>
            </a:xfrm>
            <a:custGeom>
              <a:avLst/>
              <a:gdLst>
                <a:gd name="T0" fmla="*/ 0 w 1872"/>
                <a:gd name="T1" fmla="*/ 0 h 600"/>
                <a:gd name="T2" fmla="*/ 1 w 1872"/>
                <a:gd name="T3" fmla="*/ 0 h 600"/>
                <a:gd name="T4" fmla="*/ 0 60000 65536"/>
                <a:gd name="T5" fmla="*/ 0 60000 65536"/>
                <a:gd name="T6" fmla="*/ 0 w 1872"/>
                <a:gd name="T7" fmla="*/ 0 h 600"/>
                <a:gd name="T8" fmla="*/ 1872 w 1872"/>
                <a:gd name="T9" fmla="*/ 600 h 600"/>
              </a:gdLst>
              <a:ahLst/>
              <a:cxnLst>
                <a:cxn ang="T4">
                  <a:pos x="T0" y="T1"/>
                </a:cxn>
                <a:cxn ang="T5">
                  <a:pos x="T2" y="T3"/>
                </a:cxn>
              </a:cxnLst>
              <a:rect l="T6" t="T7" r="T8" b="T9"/>
              <a:pathLst>
                <a:path w="1872" h="600">
                  <a:moveTo>
                    <a:pt x="0" y="0"/>
                  </a:moveTo>
                  <a:lnTo>
                    <a:pt x="1872" y="600"/>
                  </a:lnTo>
                </a:path>
              </a:pathLst>
            </a:custGeom>
            <a:noFill/>
            <a:ln w="9525">
              <a:solidFill>
                <a:srgbClr val="000000"/>
              </a:solidFill>
              <a:round/>
              <a:headEnd/>
              <a:tailEnd type="triangle" w="med" len="med"/>
            </a:ln>
          </p:spPr>
          <p:txBody>
            <a:bodyPr/>
            <a:lstStyle/>
            <a:p>
              <a:endParaRPr lang="en-US"/>
            </a:p>
          </p:txBody>
        </p:sp>
        <p:sp>
          <p:nvSpPr>
            <p:cNvPr id="56342" name="Line 15"/>
            <p:cNvSpPr>
              <a:spLocks noChangeShapeType="1"/>
            </p:cNvSpPr>
            <p:nvPr/>
          </p:nvSpPr>
          <p:spPr bwMode="auto">
            <a:xfrm flipH="1">
              <a:off x="1521" y="1036"/>
              <a:ext cx="744" cy="375"/>
            </a:xfrm>
            <a:prstGeom prst="line">
              <a:avLst/>
            </a:prstGeom>
            <a:noFill/>
            <a:ln w="9525">
              <a:solidFill>
                <a:srgbClr val="000000"/>
              </a:solidFill>
              <a:round/>
              <a:headEnd/>
              <a:tailEnd type="triangle" w="med" len="med"/>
            </a:ln>
          </p:spPr>
          <p:txBody>
            <a:bodyPr/>
            <a:lstStyle/>
            <a:p>
              <a:endParaRPr lang="en-US"/>
            </a:p>
          </p:txBody>
        </p:sp>
        <p:sp>
          <p:nvSpPr>
            <p:cNvPr id="56343" name="Freeform 16"/>
            <p:cNvSpPr>
              <a:spLocks/>
            </p:cNvSpPr>
            <p:nvPr/>
          </p:nvSpPr>
          <p:spPr bwMode="auto">
            <a:xfrm>
              <a:off x="2270" y="1032"/>
              <a:ext cx="317" cy="384"/>
            </a:xfrm>
            <a:custGeom>
              <a:avLst/>
              <a:gdLst>
                <a:gd name="T0" fmla="*/ 0 w 792"/>
                <a:gd name="T1" fmla="*/ 0 h 960"/>
                <a:gd name="T2" fmla="*/ 0 w 792"/>
                <a:gd name="T3" fmla="*/ 1 h 960"/>
                <a:gd name="T4" fmla="*/ 0 60000 65536"/>
                <a:gd name="T5" fmla="*/ 0 60000 65536"/>
                <a:gd name="T6" fmla="*/ 0 w 792"/>
                <a:gd name="T7" fmla="*/ 0 h 960"/>
                <a:gd name="T8" fmla="*/ 792 w 792"/>
                <a:gd name="T9" fmla="*/ 960 h 960"/>
              </a:gdLst>
              <a:ahLst/>
              <a:cxnLst>
                <a:cxn ang="T4">
                  <a:pos x="T0" y="T1"/>
                </a:cxn>
                <a:cxn ang="T5">
                  <a:pos x="T2" y="T3"/>
                </a:cxn>
              </a:cxnLst>
              <a:rect l="T6" t="T7" r="T8" b="T9"/>
              <a:pathLst>
                <a:path w="792" h="960">
                  <a:moveTo>
                    <a:pt x="0" y="0"/>
                  </a:moveTo>
                  <a:lnTo>
                    <a:pt x="792" y="960"/>
                  </a:lnTo>
                </a:path>
              </a:pathLst>
            </a:custGeom>
            <a:noFill/>
            <a:ln w="9525">
              <a:solidFill>
                <a:srgbClr val="000000"/>
              </a:solidFill>
              <a:round/>
              <a:headEnd/>
              <a:tailEnd type="triangle" w="med" len="med"/>
            </a:ln>
          </p:spPr>
          <p:txBody>
            <a:bodyPr/>
            <a:lstStyle/>
            <a:p>
              <a:endParaRPr lang="en-US"/>
            </a:p>
          </p:txBody>
        </p:sp>
        <p:sp>
          <p:nvSpPr>
            <p:cNvPr id="56344" name="Line 17"/>
            <p:cNvSpPr>
              <a:spLocks noChangeShapeType="1"/>
            </p:cNvSpPr>
            <p:nvPr/>
          </p:nvSpPr>
          <p:spPr bwMode="auto">
            <a:xfrm flipH="1">
              <a:off x="2011" y="1612"/>
              <a:ext cx="552" cy="399"/>
            </a:xfrm>
            <a:prstGeom prst="line">
              <a:avLst/>
            </a:prstGeom>
            <a:noFill/>
            <a:ln w="9525">
              <a:solidFill>
                <a:srgbClr val="000000"/>
              </a:solidFill>
              <a:round/>
              <a:headEnd/>
              <a:tailEnd type="triangle" w="med" len="med"/>
            </a:ln>
          </p:spPr>
          <p:txBody>
            <a:bodyPr/>
            <a:lstStyle/>
            <a:p>
              <a:endParaRPr lang="en-US"/>
            </a:p>
          </p:txBody>
        </p:sp>
        <p:sp>
          <p:nvSpPr>
            <p:cNvPr id="56345" name="Line 18"/>
            <p:cNvSpPr>
              <a:spLocks noChangeShapeType="1"/>
            </p:cNvSpPr>
            <p:nvPr/>
          </p:nvSpPr>
          <p:spPr bwMode="auto">
            <a:xfrm>
              <a:off x="2563" y="1608"/>
              <a:ext cx="336" cy="345"/>
            </a:xfrm>
            <a:prstGeom prst="line">
              <a:avLst/>
            </a:prstGeom>
            <a:noFill/>
            <a:ln w="9525">
              <a:solidFill>
                <a:srgbClr val="000000"/>
              </a:solidFill>
              <a:round/>
              <a:headEnd/>
              <a:tailEnd type="triangle" w="med" len="med"/>
            </a:ln>
          </p:spPr>
          <p:txBody>
            <a:bodyPr/>
            <a:lstStyle/>
            <a:p>
              <a:endParaRPr lang="en-US"/>
            </a:p>
          </p:txBody>
        </p:sp>
        <p:sp>
          <p:nvSpPr>
            <p:cNvPr id="56346" name="Line 19"/>
            <p:cNvSpPr>
              <a:spLocks noChangeShapeType="1"/>
            </p:cNvSpPr>
            <p:nvPr/>
          </p:nvSpPr>
          <p:spPr bwMode="auto">
            <a:xfrm flipH="1">
              <a:off x="2309" y="2241"/>
              <a:ext cx="595" cy="279"/>
            </a:xfrm>
            <a:prstGeom prst="line">
              <a:avLst/>
            </a:prstGeom>
            <a:noFill/>
            <a:ln w="9525">
              <a:solidFill>
                <a:srgbClr val="000000"/>
              </a:solidFill>
              <a:round/>
              <a:headEnd/>
              <a:tailEnd type="triangle" w="med" len="med"/>
            </a:ln>
          </p:spPr>
          <p:txBody>
            <a:bodyPr/>
            <a:lstStyle/>
            <a:p>
              <a:endParaRPr lang="en-US"/>
            </a:p>
          </p:txBody>
        </p:sp>
        <p:sp>
          <p:nvSpPr>
            <p:cNvPr id="56347" name="Freeform 20"/>
            <p:cNvSpPr>
              <a:spLocks/>
            </p:cNvSpPr>
            <p:nvPr/>
          </p:nvSpPr>
          <p:spPr bwMode="auto">
            <a:xfrm>
              <a:off x="2904" y="2241"/>
              <a:ext cx="0" cy="278"/>
            </a:xfrm>
            <a:custGeom>
              <a:avLst/>
              <a:gdLst>
                <a:gd name="T0" fmla="*/ 0 w 1"/>
                <a:gd name="T1" fmla="*/ 0 h 696"/>
                <a:gd name="T2" fmla="*/ 0 w 1"/>
                <a:gd name="T3" fmla="*/ 0 h 696"/>
                <a:gd name="T4" fmla="*/ 0 60000 65536"/>
                <a:gd name="T5" fmla="*/ 0 60000 65536"/>
                <a:gd name="T6" fmla="*/ 0 w 1"/>
                <a:gd name="T7" fmla="*/ 0 h 696"/>
                <a:gd name="T8" fmla="*/ 0 w 1"/>
                <a:gd name="T9" fmla="*/ 696 h 696"/>
              </a:gdLst>
              <a:ahLst/>
              <a:cxnLst>
                <a:cxn ang="T4">
                  <a:pos x="T0" y="T1"/>
                </a:cxn>
                <a:cxn ang="T5">
                  <a:pos x="T2" y="T3"/>
                </a:cxn>
              </a:cxnLst>
              <a:rect l="T6" t="T7" r="T8" b="T9"/>
              <a:pathLst>
                <a:path w="1" h="696">
                  <a:moveTo>
                    <a:pt x="0" y="0"/>
                  </a:moveTo>
                  <a:lnTo>
                    <a:pt x="0" y="696"/>
                  </a:lnTo>
                </a:path>
              </a:pathLst>
            </a:custGeom>
            <a:noFill/>
            <a:ln w="9525">
              <a:solidFill>
                <a:srgbClr val="000000"/>
              </a:solidFill>
              <a:round/>
              <a:headEnd/>
              <a:tailEnd type="triangle" w="med" len="med"/>
            </a:ln>
          </p:spPr>
          <p:txBody>
            <a:bodyPr/>
            <a:lstStyle/>
            <a:p>
              <a:endParaRPr lang="en-US"/>
            </a:p>
          </p:txBody>
        </p:sp>
        <p:sp>
          <p:nvSpPr>
            <p:cNvPr id="56348" name="Line 21"/>
            <p:cNvSpPr>
              <a:spLocks noChangeShapeType="1"/>
            </p:cNvSpPr>
            <p:nvPr/>
          </p:nvSpPr>
          <p:spPr bwMode="auto">
            <a:xfrm>
              <a:off x="2909" y="2241"/>
              <a:ext cx="734" cy="231"/>
            </a:xfrm>
            <a:prstGeom prst="line">
              <a:avLst/>
            </a:prstGeom>
            <a:noFill/>
            <a:ln w="9525">
              <a:solidFill>
                <a:srgbClr val="000000"/>
              </a:solidFill>
              <a:round/>
              <a:headEnd/>
              <a:tailEnd type="triangle" w="med" len="med"/>
            </a:ln>
          </p:spPr>
          <p:txBody>
            <a:bodyPr/>
            <a:lstStyle/>
            <a:p>
              <a:endParaRPr lang="en-US"/>
            </a:p>
          </p:txBody>
        </p:sp>
      </p:grpSp>
      <p:sp>
        <p:nvSpPr>
          <p:cNvPr id="56326" name="Rectangle 22"/>
          <p:cNvSpPr>
            <a:spLocks noChangeArrowheads="1"/>
          </p:cNvSpPr>
          <p:nvPr/>
        </p:nvSpPr>
        <p:spPr bwMode="auto">
          <a:xfrm>
            <a:off x="304800" y="55563"/>
            <a:ext cx="9144000" cy="2741612"/>
          </a:xfrm>
          <a:prstGeom prst="rect">
            <a:avLst/>
          </a:prstGeom>
          <a:noFill/>
          <a:ln w="9525">
            <a:noFill/>
            <a:miter lim="800000"/>
            <a:headEnd/>
            <a:tailEnd/>
          </a:ln>
        </p:spPr>
        <p:txBody>
          <a:bodyPr lIns="1142640" tIns="914112" rIns="1142640" bIns="914112">
            <a:spAutoFit/>
          </a:bodyPr>
          <a:lstStyle/>
          <a:p>
            <a:r>
              <a:rPr lang="en-US" altLang="en-US" sz="1200">
                <a:latin typeface="Times New Roman" pitchFamily="18" charset="0"/>
                <a:cs typeface="Times New Roman" pitchFamily="18" charset="0"/>
              </a:rPr>
              <a:t> </a:t>
            </a:r>
          </a:p>
          <a:p>
            <a:r>
              <a:rPr lang="en-US" altLang="en-US" sz="1200">
                <a:latin typeface="Times New Roman" pitchFamily="18" charset="0"/>
                <a:cs typeface="Times New Roman" pitchFamily="18" charset="0"/>
              </a:rPr>
              <a:t> </a:t>
            </a:r>
          </a:p>
          <a:p>
            <a:r>
              <a:rPr lang="en-US" altLang="en-US" sz="1200">
                <a:latin typeface="Times New Roman" pitchFamily="18" charset="0"/>
                <a:cs typeface="Times New Roman" pitchFamily="18" charset="0"/>
              </a:rPr>
              <a:t> </a:t>
            </a:r>
          </a:p>
          <a:p>
            <a:r>
              <a:rPr lang="en-US" altLang="en-US" sz="1200">
                <a:latin typeface="Times New Roman" pitchFamily="18" charset="0"/>
                <a:cs typeface="Times New Roman" pitchFamily="18" charset="0"/>
              </a:rPr>
              <a:t> </a:t>
            </a:r>
          </a:p>
          <a:p>
            <a:endParaRPr lang="en-US" altLang="en-US" sz="1200">
              <a:latin typeface="Times New Roman" pitchFamily="18" charset="0"/>
              <a:cs typeface="Times New Roman" pitchFamily="18" charset="0"/>
            </a:endParaRPr>
          </a:p>
        </p:txBody>
      </p:sp>
      <p:sp>
        <p:nvSpPr>
          <p:cNvPr id="56327" name="Rectangle 23"/>
          <p:cNvSpPr>
            <a:spLocks noChangeArrowheads="1"/>
          </p:cNvSpPr>
          <p:nvPr/>
        </p:nvSpPr>
        <p:spPr bwMode="auto">
          <a:xfrm>
            <a:off x="0" y="0"/>
            <a:ext cx="9144000" cy="457200"/>
          </a:xfrm>
          <a:prstGeom prst="rect">
            <a:avLst/>
          </a:prstGeom>
          <a:noFill/>
          <a:ln w="9525">
            <a:noFill/>
            <a:miter lim="800000"/>
            <a:headEnd/>
            <a:tailEnd/>
          </a:ln>
        </p:spPr>
        <p:txBody>
          <a:bodyPr>
            <a:spAutoFit/>
          </a:bodyPr>
          <a:lstStyle/>
          <a:p>
            <a:r>
              <a:rPr lang="en-US" altLang="en-US" sz="1200">
                <a:latin typeface="Times New Roman" pitchFamily="18" charset="0"/>
                <a:cs typeface="Times New Roman" pitchFamily="18" charset="0"/>
              </a:rPr>
              <a:t> </a:t>
            </a:r>
          </a:p>
          <a:p>
            <a:endParaRPr lang="en-US" altLang="en-US" sz="120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Grp="1" noChangeArrowheads="1"/>
          </p:cNvSpPr>
          <p:nvPr>
            <p:ph type="sldNum" sz="quarter" idx="12"/>
          </p:nvPr>
        </p:nvSpPr>
        <p:spPr>
          <a:noFill/>
        </p:spPr>
        <p:txBody>
          <a:bodyPr/>
          <a:lstStyle/>
          <a:p>
            <a:fld id="{43A0A202-5168-4679-9FC8-C7C90AFAA192}" type="slidenum">
              <a:rPr lang="en-US" altLang="en-US"/>
              <a:pPr/>
              <a:t>93</a:t>
            </a:fld>
            <a:endParaRPr lang="en-US" altLang="en-US"/>
          </a:p>
        </p:txBody>
      </p:sp>
      <p:sp>
        <p:nvSpPr>
          <p:cNvPr id="58371" name="Title 1"/>
          <p:cNvSpPr>
            <a:spLocks noGrp="1"/>
          </p:cNvSpPr>
          <p:nvPr>
            <p:ph type="title"/>
          </p:nvPr>
        </p:nvSpPr>
        <p:spPr/>
        <p:txBody>
          <a:bodyPr>
            <a:normAutofit fontScale="90000"/>
          </a:bodyPr>
          <a:lstStyle/>
          <a:p>
            <a:r>
              <a:rPr lang="en-US" altLang="en-US"/>
              <a:t>Two Most Common </a:t>
            </a:r>
            <a:br>
              <a:rPr lang="en-US" altLang="en-US"/>
            </a:br>
            <a:r>
              <a:rPr lang="en-US" altLang="en-US"/>
              <a:t>Spatial Data Models</a:t>
            </a:r>
          </a:p>
        </p:txBody>
      </p:sp>
      <p:sp>
        <p:nvSpPr>
          <p:cNvPr id="58372" name="Footer Placeholder 2"/>
          <p:cNvSpPr>
            <a:spLocks noGrp="1"/>
          </p:cNvSpPr>
          <p:nvPr>
            <p:ph type="ftr" sz="quarter" idx="11"/>
          </p:nvPr>
        </p:nvSpPr>
        <p:spPr>
          <a:noFill/>
        </p:spPr>
        <p:txBody>
          <a:bodyPr/>
          <a:lstStyle/>
          <a:p>
            <a:r>
              <a:rPr lang="en-US" altLang="en-US"/>
              <a:t>Lecture 2</a:t>
            </a:r>
          </a:p>
        </p:txBody>
      </p:sp>
      <p:sp>
        <p:nvSpPr>
          <p:cNvPr id="58373"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85EAC769-0D97-458C-A570-A2EDEC1803FE}" type="slidenum">
              <a:rPr lang="en-US" altLang="en-US" sz="1400"/>
              <a:pPr algn="r" eaLnBrk="1" hangingPunct="1"/>
              <a:t>93</a:t>
            </a:fld>
            <a:endParaRPr lang="en-US" altLang="en-US" sz="1400"/>
          </a:p>
        </p:txBody>
      </p:sp>
      <p:graphicFrame>
        <p:nvGraphicFramePr>
          <p:cNvPr id="58374" name="Object 4"/>
          <p:cNvGraphicFramePr>
            <a:graphicFrameLocks noChangeAspect="1"/>
          </p:cNvGraphicFramePr>
          <p:nvPr/>
        </p:nvGraphicFramePr>
        <p:xfrm>
          <a:off x="690563" y="1512888"/>
          <a:ext cx="7762875" cy="4637087"/>
        </p:xfrm>
        <a:graphic>
          <a:graphicData uri="http://schemas.openxmlformats.org/presentationml/2006/ole">
            <mc:AlternateContent xmlns:mc="http://schemas.openxmlformats.org/markup-compatibility/2006">
              <mc:Choice xmlns:v="urn:schemas-microsoft-com:vml" Requires="v">
                <p:oleObj spid="_x0000_s7170" name="Image" r:id="rId3" imgW="14006349" imgH="8368254" progId="">
                  <p:embed/>
                </p:oleObj>
              </mc:Choice>
              <mc:Fallback>
                <p:oleObj name="Image" r:id="rId3" imgW="14006349" imgH="8368254"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3" y="1512888"/>
                        <a:ext cx="7762875" cy="463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fontScale="90000"/>
          </a:bodyPr>
          <a:lstStyle/>
          <a:p>
            <a:r>
              <a:rPr lang="en-US"/>
              <a:t>Triangulated Irregular Network</a:t>
            </a:r>
            <a:br>
              <a:rPr lang="en-US"/>
            </a:br>
            <a:r>
              <a:rPr lang="en-US"/>
              <a:t>(TIN)</a:t>
            </a:r>
          </a:p>
        </p:txBody>
      </p:sp>
      <p:sp>
        <p:nvSpPr>
          <p:cNvPr id="60419" name="Footer Placeholder 2"/>
          <p:cNvSpPr>
            <a:spLocks noGrp="1"/>
          </p:cNvSpPr>
          <p:nvPr>
            <p:ph type="ftr" sz="quarter" idx="11"/>
          </p:nvPr>
        </p:nvSpPr>
        <p:spPr>
          <a:noFill/>
        </p:spPr>
        <p:txBody>
          <a:bodyPr/>
          <a:lstStyle/>
          <a:p>
            <a:r>
              <a:rPr lang="en-US"/>
              <a:t>Lecture 2</a:t>
            </a:r>
          </a:p>
        </p:txBody>
      </p:sp>
      <p:sp>
        <p:nvSpPr>
          <p:cNvPr id="60420" name="Slide Number Placeholder 3"/>
          <p:cNvSpPr>
            <a:spLocks noGrp="1"/>
          </p:cNvSpPr>
          <p:nvPr>
            <p:ph type="sldNum" sz="quarter" idx="12"/>
          </p:nvPr>
        </p:nvSpPr>
        <p:spPr>
          <a:noFill/>
        </p:spPr>
        <p:txBody>
          <a:bodyPr/>
          <a:lstStyle/>
          <a:p>
            <a:fld id="{A07FBB7A-AA61-47C4-8F26-9F9E4A2F41D2}" type="slidenum">
              <a:rPr lang="en-US" altLang="en-US"/>
              <a:pPr/>
              <a:t>94</a:t>
            </a:fld>
            <a:endParaRPr lang="en-US" altLang="en-US"/>
          </a:p>
        </p:txBody>
      </p:sp>
      <p:pic>
        <p:nvPicPr>
          <p:cNvPr id="60421" name="Picture 4"/>
          <p:cNvPicPr>
            <a:picLocks noChangeAspect="1"/>
          </p:cNvPicPr>
          <p:nvPr/>
        </p:nvPicPr>
        <p:blipFill>
          <a:blip r:embed="rId3"/>
          <a:srcRect/>
          <a:stretch>
            <a:fillRect/>
          </a:stretch>
        </p:blipFill>
        <p:spPr bwMode="auto">
          <a:xfrm>
            <a:off x="2133600" y="1752600"/>
            <a:ext cx="5100638" cy="3749675"/>
          </a:xfrm>
          <a:prstGeom prst="rect">
            <a:avLst/>
          </a:prstGeom>
          <a:noFill/>
          <a:ln w="9525">
            <a:noFill/>
            <a:miter lim="800000"/>
            <a:headEnd/>
            <a:tailEnd/>
          </a:ln>
        </p:spPr>
      </p:pic>
      <p:sp>
        <p:nvSpPr>
          <p:cNvPr id="60422" name="TextBox 5"/>
          <p:cNvSpPr txBox="1">
            <a:spLocks noChangeArrowheads="1"/>
          </p:cNvSpPr>
          <p:nvPr/>
        </p:nvSpPr>
        <p:spPr bwMode="auto">
          <a:xfrm>
            <a:off x="1447800" y="5867400"/>
            <a:ext cx="6553200" cy="276225"/>
          </a:xfrm>
          <a:prstGeom prst="rect">
            <a:avLst/>
          </a:prstGeom>
          <a:noFill/>
          <a:ln w="9525">
            <a:noFill/>
            <a:miter lim="800000"/>
            <a:headEnd/>
            <a:tailEnd/>
          </a:ln>
        </p:spPr>
        <p:txBody>
          <a:bodyPr>
            <a:spAutoFit/>
          </a:bodyPr>
          <a:lstStyle/>
          <a:p>
            <a:pPr algn="ctr"/>
            <a:r>
              <a:rPr lang="en-US" sz="1200"/>
              <a:t>http://www.geosolutions.com/3d/analyse/images/interpolate_tin.gif</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Regions</a:t>
            </a:r>
          </a:p>
        </p:txBody>
      </p:sp>
      <p:sp>
        <p:nvSpPr>
          <p:cNvPr id="62467" name="Footer Placeholder 2"/>
          <p:cNvSpPr>
            <a:spLocks noGrp="1"/>
          </p:cNvSpPr>
          <p:nvPr>
            <p:ph type="ftr" sz="quarter" idx="11"/>
          </p:nvPr>
        </p:nvSpPr>
        <p:spPr>
          <a:noFill/>
        </p:spPr>
        <p:txBody>
          <a:bodyPr/>
          <a:lstStyle/>
          <a:p>
            <a:r>
              <a:rPr lang="en-US"/>
              <a:t>Lecture 2</a:t>
            </a:r>
          </a:p>
        </p:txBody>
      </p:sp>
      <p:sp>
        <p:nvSpPr>
          <p:cNvPr id="62468" name="Slide Number Placeholder 3"/>
          <p:cNvSpPr>
            <a:spLocks noGrp="1"/>
          </p:cNvSpPr>
          <p:nvPr>
            <p:ph type="sldNum" sz="quarter" idx="12"/>
          </p:nvPr>
        </p:nvSpPr>
        <p:spPr>
          <a:noFill/>
        </p:spPr>
        <p:txBody>
          <a:bodyPr/>
          <a:lstStyle/>
          <a:p>
            <a:fld id="{56E858E0-1D62-4C9D-958F-2CE2D1E70C25}" type="slidenum">
              <a:rPr lang="en-US" altLang="en-US"/>
              <a:pPr/>
              <a:t>95</a:t>
            </a:fld>
            <a:endParaRPr lang="en-US" altLang="en-US"/>
          </a:p>
        </p:txBody>
      </p:sp>
      <p:pic>
        <p:nvPicPr>
          <p:cNvPr id="62469" name="Picture 4"/>
          <p:cNvPicPr>
            <a:picLocks noChangeAspect="1"/>
          </p:cNvPicPr>
          <p:nvPr/>
        </p:nvPicPr>
        <p:blipFill>
          <a:blip r:embed="rId2"/>
          <a:srcRect/>
          <a:stretch>
            <a:fillRect/>
          </a:stretch>
        </p:blipFill>
        <p:spPr bwMode="auto">
          <a:xfrm>
            <a:off x="1952625" y="1619250"/>
            <a:ext cx="5238750" cy="3619500"/>
          </a:xfrm>
          <a:prstGeom prst="rect">
            <a:avLst/>
          </a:prstGeom>
          <a:noFill/>
          <a:ln w="9525">
            <a:noFill/>
            <a:miter lim="800000"/>
            <a:headEnd/>
            <a:tailEnd/>
          </a:ln>
        </p:spPr>
      </p:pic>
      <p:sp>
        <p:nvSpPr>
          <p:cNvPr id="62470" name="TextBox 5"/>
          <p:cNvSpPr txBox="1">
            <a:spLocks noChangeArrowheads="1"/>
          </p:cNvSpPr>
          <p:nvPr/>
        </p:nvSpPr>
        <p:spPr bwMode="auto">
          <a:xfrm>
            <a:off x="2005013" y="5603875"/>
            <a:ext cx="5133975" cy="276225"/>
          </a:xfrm>
          <a:prstGeom prst="rect">
            <a:avLst/>
          </a:prstGeom>
          <a:noFill/>
          <a:ln w="9525">
            <a:noFill/>
            <a:miter lim="800000"/>
            <a:headEnd/>
            <a:tailEnd/>
          </a:ln>
        </p:spPr>
        <p:txBody>
          <a:bodyPr>
            <a:spAutoFit/>
          </a:bodyPr>
          <a:lstStyle/>
          <a:p>
            <a:pPr algn="ctr"/>
            <a:r>
              <a:rPr lang="en-US" sz="1200"/>
              <a:t>https://gis1.usgs.gov/csas/gap/viewer/land_cover/Images/Regions.png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184150"/>
            <a:ext cx="8229600" cy="1143000"/>
          </a:xfrm>
        </p:spPr>
        <p:txBody>
          <a:bodyPr/>
          <a:lstStyle/>
          <a:p>
            <a:r>
              <a:rPr lang="en-US"/>
              <a:t>Dynamic Segmentation</a:t>
            </a:r>
          </a:p>
        </p:txBody>
      </p:sp>
      <p:sp>
        <p:nvSpPr>
          <p:cNvPr id="63491" name="Footer Placeholder 2"/>
          <p:cNvSpPr>
            <a:spLocks noGrp="1"/>
          </p:cNvSpPr>
          <p:nvPr>
            <p:ph type="ftr" sz="quarter" idx="11"/>
          </p:nvPr>
        </p:nvSpPr>
        <p:spPr>
          <a:noFill/>
        </p:spPr>
        <p:txBody>
          <a:bodyPr/>
          <a:lstStyle/>
          <a:p>
            <a:r>
              <a:rPr lang="en-US"/>
              <a:t>Lecture 2</a:t>
            </a:r>
          </a:p>
        </p:txBody>
      </p:sp>
      <p:sp>
        <p:nvSpPr>
          <p:cNvPr id="63492" name="Slide Number Placeholder 3"/>
          <p:cNvSpPr>
            <a:spLocks noGrp="1"/>
          </p:cNvSpPr>
          <p:nvPr>
            <p:ph type="sldNum" sz="quarter" idx="12"/>
          </p:nvPr>
        </p:nvSpPr>
        <p:spPr>
          <a:xfrm>
            <a:off x="6400800" y="6245225"/>
            <a:ext cx="2133600" cy="476250"/>
          </a:xfrm>
          <a:noFill/>
        </p:spPr>
        <p:txBody>
          <a:bodyPr/>
          <a:lstStyle/>
          <a:p>
            <a:fld id="{F2ACC6B9-FD89-468F-80E3-4C573A04D365}" type="slidenum">
              <a:rPr lang="en-US" altLang="en-US"/>
              <a:pPr/>
              <a:t>96</a:t>
            </a:fld>
            <a:endParaRPr lang="en-US" altLang="en-US"/>
          </a:p>
        </p:txBody>
      </p:sp>
      <p:pic>
        <p:nvPicPr>
          <p:cNvPr id="63493" name="Picture 4"/>
          <p:cNvPicPr>
            <a:picLocks noChangeAspect="1"/>
          </p:cNvPicPr>
          <p:nvPr/>
        </p:nvPicPr>
        <p:blipFill>
          <a:blip r:embed="rId2"/>
          <a:srcRect/>
          <a:stretch>
            <a:fillRect/>
          </a:stretch>
        </p:blipFill>
        <p:spPr bwMode="auto">
          <a:xfrm>
            <a:off x="4991100" y="1752600"/>
            <a:ext cx="3714750" cy="3381375"/>
          </a:xfrm>
          <a:prstGeom prst="rect">
            <a:avLst/>
          </a:prstGeom>
          <a:noFill/>
          <a:ln w="9525">
            <a:noFill/>
            <a:miter lim="800000"/>
            <a:headEnd/>
            <a:tailEnd/>
          </a:ln>
        </p:spPr>
      </p:pic>
      <p:sp>
        <p:nvSpPr>
          <p:cNvPr id="63494" name="TextBox 5"/>
          <p:cNvSpPr txBox="1">
            <a:spLocks noChangeArrowheads="1"/>
          </p:cNvSpPr>
          <p:nvPr/>
        </p:nvSpPr>
        <p:spPr bwMode="auto">
          <a:xfrm>
            <a:off x="381000" y="1412875"/>
            <a:ext cx="4191000" cy="4832350"/>
          </a:xfrm>
          <a:prstGeom prst="rect">
            <a:avLst/>
          </a:prstGeom>
          <a:noFill/>
          <a:ln w="9525">
            <a:noFill/>
            <a:miter lim="800000"/>
            <a:headEnd/>
            <a:tailEnd/>
          </a:ln>
        </p:spPr>
        <p:txBody>
          <a:bodyPr>
            <a:spAutoFit/>
          </a:bodyPr>
          <a:lstStyle/>
          <a:p>
            <a:r>
              <a:rPr lang="en-US" sz="2800"/>
              <a:t>Dynamic segmentation is the process of computing the map location (shape) of events stored in an event table. Dynamic segmentation is what allows multiple sets of attributes to be associated with any portion of a linear feature.</a:t>
            </a:r>
          </a:p>
        </p:txBody>
      </p:sp>
      <p:sp>
        <p:nvSpPr>
          <p:cNvPr id="63495" name="TextBox 8"/>
          <p:cNvSpPr txBox="1">
            <a:spLocks noChangeArrowheads="1"/>
          </p:cNvSpPr>
          <p:nvPr/>
        </p:nvSpPr>
        <p:spPr bwMode="auto">
          <a:xfrm>
            <a:off x="4591050" y="5459413"/>
            <a:ext cx="3962400" cy="460375"/>
          </a:xfrm>
          <a:prstGeom prst="rect">
            <a:avLst/>
          </a:prstGeom>
          <a:noFill/>
          <a:ln w="9525">
            <a:noFill/>
            <a:miter lim="800000"/>
            <a:headEnd/>
            <a:tailEnd/>
          </a:ln>
        </p:spPr>
        <p:txBody>
          <a:bodyPr>
            <a:spAutoFit/>
          </a:bodyPr>
          <a:lstStyle/>
          <a:p>
            <a:pPr algn="ctr"/>
            <a:r>
              <a:rPr lang="en-US" sz="1200"/>
              <a:t>http://resources.arcgis.com/en/help/main/10.1/index.html#//003900000026000000</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2"/>
          </p:nvPr>
        </p:nvSpPr>
        <p:spPr>
          <a:noFill/>
        </p:spPr>
        <p:txBody>
          <a:bodyPr/>
          <a:lstStyle/>
          <a:p>
            <a:fld id="{E018CD99-9373-490E-AB64-E5D2A92BF72E}" type="slidenum">
              <a:rPr lang="en-US" altLang="en-US"/>
              <a:pPr/>
              <a:t>97</a:t>
            </a:fld>
            <a:endParaRPr lang="en-US" altLang="en-US"/>
          </a:p>
        </p:txBody>
      </p:sp>
      <p:sp>
        <p:nvSpPr>
          <p:cNvPr id="66563" name="Title 1"/>
          <p:cNvSpPr>
            <a:spLocks noGrp="1"/>
          </p:cNvSpPr>
          <p:nvPr>
            <p:ph type="title"/>
          </p:nvPr>
        </p:nvSpPr>
        <p:spPr/>
        <p:txBody>
          <a:bodyPr/>
          <a:lstStyle/>
          <a:p>
            <a:r>
              <a:rPr lang="en-US" altLang="en-US"/>
              <a:t>Vector &amp; Raster</a:t>
            </a:r>
          </a:p>
        </p:txBody>
      </p:sp>
      <p:sp>
        <p:nvSpPr>
          <p:cNvPr id="66564" name="Content Placeholder 2"/>
          <p:cNvSpPr>
            <a:spLocks noGrp="1"/>
          </p:cNvSpPr>
          <p:nvPr>
            <p:ph idx="1"/>
          </p:nvPr>
        </p:nvSpPr>
        <p:spPr/>
        <p:txBody>
          <a:bodyPr/>
          <a:lstStyle/>
          <a:p>
            <a:r>
              <a:rPr lang="en-US" altLang="en-US"/>
              <a:t>Vector is better at representing discrete features.</a:t>
            </a:r>
          </a:p>
          <a:p>
            <a:r>
              <a:rPr lang="en-US" altLang="en-US"/>
              <a:t>Raster is better at representing continuous features</a:t>
            </a:r>
          </a:p>
          <a:p>
            <a:r>
              <a:rPr lang="en-US" altLang="en-US" b="1"/>
              <a:t>A project may contain both vector and raster layers.</a:t>
            </a:r>
          </a:p>
          <a:p>
            <a:r>
              <a:rPr lang="en-US" altLang="en-US"/>
              <a:t>Spatial operations can only be performed on one type of layer.</a:t>
            </a:r>
          </a:p>
        </p:txBody>
      </p:sp>
      <p:sp>
        <p:nvSpPr>
          <p:cNvPr id="66565" name="Footer Placeholder 3"/>
          <p:cNvSpPr>
            <a:spLocks noGrp="1"/>
          </p:cNvSpPr>
          <p:nvPr>
            <p:ph type="ftr" sz="quarter" idx="11"/>
          </p:nvPr>
        </p:nvSpPr>
        <p:spPr>
          <a:noFill/>
        </p:spPr>
        <p:txBody>
          <a:bodyPr/>
          <a:lstStyle/>
          <a:p>
            <a:r>
              <a:rPr lang="en-US" altLang="en-US"/>
              <a:t>Lecture 2</a:t>
            </a:r>
          </a:p>
        </p:txBody>
      </p:sp>
      <p:sp>
        <p:nvSpPr>
          <p:cNvPr id="66566"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71579DA4-D5F8-4538-B9E7-5A4E39025B06}" type="slidenum">
              <a:rPr lang="en-US" altLang="en-US" sz="1400"/>
              <a:pPr algn="r" eaLnBrk="1" hangingPunct="1"/>
              <a:t>97</a:t>
            </a:fld>
            <a:endParaRPr lang="en-US" altLang="en-US" sz="1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sldNum" sz="quarter" idx="12"/>
          </p:nvPr>
        </p:nvSpPr>
        <p:spPr>
          <a:noFill/>
        </p:spPr>
        <p:txBody>
          <a:bodyPr/>
          <a:lstStyle/>
          <a:p>
            <a:fld id="{BA920ABA-E308-4729-A9E3-A92480391877}" type="slidenum">
              <a:rPr lang="en-US" altLang="en-US"/>
              <a:pPr/>
              <a:t>98</a:t>
            </a:fld>
            <a:endParaRPr lang="en-US" altLang="en-US"/>
          </a:p>
        </p:txBody>
      </p:sp>
      <p:sp>
        <p:nvSpPr>
          <p:cNvPr id="68611" name="Title 1"/>
          <p:cNvSpPr>
            <a:spLocks noGrp="1"/>
          </p:cNvSpPr>
          <p:nvPr>
            <p:ph type="title"/>
          </p:nvPr>
        </p:nvSpPr>
        <p:spPr/>
        <p:txBody>
          <a:bodyPr/>
          <a:lstStyle/>
          <a:p>
            <a:r>
              <a:rPr lang="en-US" altLang="en-US"/>
              <a:t>Vector &amp; Raster (cont’d)</a:t>
            </a:r>
          </a:p>
        </p:txBody>
      </p:sp>
      <p:sp>
        <p:nvSpPr>
          <p:cNvPr id="68612" name="Content Placeholder 2"/>
          <p:cNvSpPr>
            <a:spLocks noGrp="1"/>
          </p:cNvSpPr>
          <p:nvPr>
            <p:ph idx="1"/>
          </p:nvPr>
        </p:nvSpPr>
        <p:spPr/>
        <p:txBody>
          <a:bodyPr/>
          <a:lstStyle/>
          <a:p>
            <a:r>
              <a:rPr lang="en-US" altLang="en-US"/>
              <a:t>The best data model for a given layer depends upon the operations, the experience and the views of the user.</a:t>
            </a:r>
          </a:p>
          <a:p>
            <a:r>
              <a:rPr lang="en-US" altLang="en-US"/>
              <a:t>No decision is final, as one can be converted to the other.</a:t>
            </a:r>
          </a:p>
        </p:txBody>
      </p:sp>
      <p:sp>
        <p:nvSpPr>
          <p:cNvPr id="68613" name="Footer Placeholder 3"/>
          <p:cNvSpPr>
            <a:spLocks noGrp="1"/>
          </p:cNvSpPr>
          <p:nvPr>
            <p:ph type="ftr" sz="quarter" idx="11"/>
          </p:nvPr>
        </p:nvSpPr>
        <p:spPr>
          <a:noFill/>
        </p:spPr>
        <p:txBody>
          <a:bodyPr/>
          <a:lstStyle/>
          <a:p>
            <a:r>
              <a:rPr lang="en-US" altLang="en-US"/>
              <a:t>Lecture 2</a:t>
            </a:r>
          </a:p>
        </p:txBody>
      </p:sp>
      <p:sp>
        <p:nvSpPr>
          <p:cNvPr id="68614" name="Slide Number Placeholder 4"/>
          <p:cNvSpPr txBox="1">
            <a:spLocks noGrp="1"/>
          </p:cNvSpPr>
          <p:nvPr/>
        </p:nvSpPr>
        <p:spPr bwMode="auto">
          <a:xfrm>
            <a:off x="6553200" y="6245225"/>
            <a:ext cx="2133600" cy="476250"/>
          </a:xfrm>
          <a:prstGeom prst="rect">
            <a:avLst/>
          </a:prstGeom>
          <a:noFill/>
          <a:ln w="9525">
            <a:noFill/>
            <a:miter lim="800000"/>
            <a:headEnd/>
            <a:tailEnd/>
          </a:ln>
        </p:spPr>
        <p:txBody>
          <a:bodyPr/>
          <a:lstStyle/>
          <a:p>
            <a:pPr algn="r" eaLnBrk="1" hangingPunct="1"/>
            <a:fld id="{9ADBD8EC-CC68-443F-B7AA-0E96B805E5A3}" type="slidenum">
              <a:rPr lang="en-US" altLang="en-US" sz="1400"/>
              <a:pPr algn="r" eaLnBrk="1" hangingPunct="1"/>
              <a:t>98</a:t>
            </a:fld>
            <a:endParaRPr lang="en-US" altLang="en-US" sz="1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sldNum" sz="quarter" idx="12"/>
          </p:nvPr>
        </p:nvSpPr>
        <p:spPr>
          <a:noFill/>
        </p:spPr>
        <p:txBody>
          <a:bodyPr/>
          <a:lstStyle/>
          <a:p>
            <a:fld id="{AE1DAA99-F61C-49BD-AEF4-33DCF2DDA158}" type="slidenum">
              <a:rPr lang="en-US" altLang="en-US"/>
              <a:pPr/>
              <a:t>99</a:t>
            </a:fld>
            <a:endParaRPr lang="en-US" altLang="en-US"/>
          </a:p>
        </p:txBody>
      </p:sp>
      <p:sp>
        <p:nvSpPr>
          <p:cNvPr id="70659" name="Rectangle 4"/>
          <p:cNvSpPr>
            <a:spLocks noGrp="1" noChangeArrowheads="1"/>
          </p:cNvSpPr>
          <p:nvPr>
            <p:ph type="title"/>
          </p:nvPr>
        </p:nvSpPr>
        <p:spPr/>
        <p:txBody>
          <a:bodyPr/>
          <a:lstStyle/>
          <a:p>
            <a:r>
              <a:rPr lang="en-US" altLang="en-US"/>
              <a:t>Vector Terminology</a:t>
            </a:r>
          </a:p>
        </p:txBody>
      </p:sp>
      <p:sp>
        <p:nvSpPr>
          <p:cNvPr id="70660" name="Footer Placeholder 1"/>
          <p:cNvSpPr txBox="1">
            <a:spLocks noGrp="1"/>
          </p:cNvSpPr>
          <p:nvPr/>
        </p:nvSpPr>
        <p:spPr bwMode="auto">
          <a:xfrm>
            <a:off x="3124200" y="6245225"/>
            <a:ext cx="2895600" cy="476250"/>
          </a:xfrm>
          <a:prstGeom prst="rect">
            <a:avLst/>
          </a:prstGeom>
          <a:noFill/>
          <a:ln w="9525">
            <a:noFill/>
            <a:miter lim="800000"/>
            <a:headEnd/>
            <a:tailEnd/>
          </a:ln>
        </p:spPr>
        <p:txBody>
          <a:bodyPr/>
          <a:lstStyle/>
          <a:p>
            <a:pPr algn="ctr" eaLnBrk="1" hangingPunct="1"/>
            <a:r>
              <a:rPr lang="en-US" altLang="en-US" sz="1400"/>
              <a:t>Lecture 2</a:t>
            </a:r>
          </a:p>
        </p:txBody>
      </p:sp>
      <p:graphicFrame>
        <p:nvGraphicFramePr>
          <p:cNvPr id="70661" name="Object 9"/>
          <p:cNvGraphicFramePr>
            <a:graphicFrameLocks noGrp="1" noChangeAspect="1"/>
          </p:cNvGraphicFramePr>
          <p:nvPr>
            <p:ph idx="1"/>
          </p:nvPr>
        </p:nvGraphicFramePr>
        <p:xfrm>
          <a:off x="2438400" y="1568450"/>
          <a:ext cx="4505325" cy="4525963"/>
        </p:xfrm>
        <a:graphic>
          <a:graphicData uri="http://schemas.openxmlformats.org/presentationml/2006/ole">
            <mc:AlternateContent xmlns:mc="http://schemas.openxmlformats.org/markup-compatibility/2006">
              <mc:Choice xmlns:v="urn:schemas-microsoft-com:vml" Requires="v">
                <p:oleObj spid="_x0000_s8194" name="Image" r:id="rId3" imgW="8253968" imgH="8292063" progId="">
                  <p:embed/>
                </p:oleObj>
              </mc:Choice>
              <mc:Fallback>
                <p:oleObj name="Image" r:id="rId3" imgW="8253968" imgH="8292063"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68450"/>
                        <a:ext cx="45053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2" name="Footer Placeholder 1"/>
          <p:cNvSpPr>
            <a:spLocks noGrp="1"/>
          </p:cNvSpPr>
          <p:nvPr>
            <p:ph type="ftr" sz="quarter" idx="11"/>
          </p:nvPr>
        </p:nvSpPr>
        <p:spPr>
          <a:noFill/>
        </p:spPr>
        <p:txBody>
          <a:bodyPr/>
          <a:lstStyle/>
          <a:p>
            <a:r>
              <a:rPr lang="en-US" altLang="en-US"/>
              <a:t>Lecture 2</a:t>
            </a:r>
          </a:p>
        </p:txBody>
      </p:sp>
      <p:sp>
        <p:nvSpPr>
          <p:cNvPr id="70663" name="TextBox 1"/>
          <p:cNvSpPr txBox="1">
            <a:spLocks noChangeArrowheads="1"/>
          </p:cNvSpPr>
          <p:nvPr/>
        </p:nvSpPr>
        <p:spPr bwMode="auto">
          <a:xfrm>
            <a:off x="152400" y="1676400"/>
            <a:ext cx="2514600" cy="1570038"/>
          </a:xfrm>
          <a:prstGeom prst="rect">
            <a:avLst/>
          </a:prstGeom>
          <a:noFill/>
          <a:ln w="9525">
            <a:noFill/>
            <a:miter lim="800000"/>
            <a:headEnd/>
            <a:tailEnd/>
          </a:ln>
        </p:spPr>
        <p:txBody>
          <a:bodyPr>
            <a:spAutoFit/>
          </a:bodyPr>
          <a:lstStyle/>
          <a:p>
            <a:r>
              <a:rPr lang="en-US" sz="2400"/>
              <a:t>The terms polygon and area will be used interchangeably.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5480</TotalTime>
  <Words>7261</Words>
  <Application>Microsoft Macintosh PowerPoint</Application>
  <PresentationFormat>On-screen Show (4:3)</PresentationFormat>
  <Paragraphs>827</Paragraphs>
  <Slides>152</Slides>
  <Notes>40</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152</vt:i4>
      </vt:variant>
    </vt:vector>
  </HeadingPairs>
  <TitlesOfParts>
    <vt:vector size="163" baseType="lpstr">
      <vt:lpstr>Arial</vt:lpstr>
      <vt:lpstr>Calibri</vt:lpstr>
      <vt:lpstr>Courier New</vt:lpstr>
      <vt:lpstr>Monotype Sorts</vt:lpstr>
      <vt:lpstr>Times New Roman</vt:lpstr>
      <vt:lpstr>Wingdings</vt:lpstr>
      <vt:lpstr>Wingdings 2</vt:lpstr>
      <vt:lpstr>Office Theme</vt:lpstr>
      <vt:lpstr>Image</vt:lpstr>
      <vt:lpstr>Equation</vt:lpstr>
      <vt:lpstr>Document</vt:lpstr>
      <vt:lpstr>Parallel Databases</vt:lpstr>
      <vt:lpstr>Need for Parallelism</vt:lpstr>
      <vt:lpstr>Goal of Parallelism</vt:lpstr>
      <vt:lpstr>Parallelism in Databases</vt:lpstr>
      <vt:lpstr>Parallelism in Databases</vt:lpstr>
      <vt:lpstr>PowerPoint Presentation</vt:lpstr>
      <vt:lpstr>Parallel Database Architecture</vt:lpstr>
      <vt:lpstr>Shared Memory Architecture</vt:lpstr>
      <vt:lpstr>Shared Disk Architecture</vt:lpstr>
      <vt:lpstr>Shared Nothing Architecture</vt:lpstr>
      <vt:lpstr>Forms of Query Parallelism</vt:lpstr>
      <vt:lpstr>Inter Query Parallelism</vt:lpstr>
      <vt:lpstr>PowerPoint Presentation</vt:lpstr>
      <vt:lpstr>Inter Query Parallelism</vt:lpstr>
      <vt:lpstr>Inter Query Parallelism Types</vt:lpstr>
      <vt:lpstr>Example of Interquery</vt:lpstr>
      <vt:lpstr>Intra Query parallelism</vt:lpstr>
      <vt:lpstr>Intra Query</vt:lpstr>
      <vt:lpstr>Example of Intra Query</vt:lpstr>
      <vt:lpstr>Query Parallelism</vt:lpstr>
      <vt:lpstr>Optimization in Parallel Query</vt:lpstr>
      <vt:lpstr>Approaches to Query Optimization</vt:lpstr>
      <vt:lpstr>PowerPoint Presentation</vt:lpstr>
      <vt:lpstr>Grouping/Aggregation</vt:lpstr>
      <vt:lpstr>Interoperator Parallelism</vt:lpstr>
      <vt:lpstr>Distributed Databases</vt:lpstr>
      <vt:lpstr>DDBMS</vt:lpstr>
      <vt:lpstr>Use of DDBMS</vt:lpstr>
      <vt:lpstr>Features</vt:lpstr>
      <vt:lpstr>DDBMS</vt:lpstr>
      <vt:lpstr>Types of DDBMS</vt:lpstr>
      <vt:lpstr>Homogeneous DDBMS</vt:lpstr>
      <vt:lpstr>Heterogeneous DDBMS</vt:lpstr>
      <vt:lpstr>Types of Heterogeneous DDBMS</vt:lpstr>
      <vt:lpstr>DDBMS Architectural Models</vt:lpstr>
      <vt:lpstr>Two different types of Client Server Architecture</vt:lpstr>
      <vt:lpstr>Client Server Architecture</vt:lpstr>
      <vt:lpstr>Peer to Peer Architecture of DDBMS</vt:lpstr>
      <vt:lpstr>Peer to Peer Architecture</vt:lpstr>
      <vt:lpstr>Multi DDBMS Architecture</vt:lpstr>
      <vt:lpstr>Multi DDBMS Architecture</vt:lpstr>
      <vt:lpstr>Design Alternatives</vt:lpstr>
      <vt:lpstr>Fragmentation</vt:lpstr>
      <vt:lpstr>Data Fragmentation</vt:lpstr>
      <vt:lpstr>Types of Fragmentation</vt:lpstr>
      <vt:lpstr>Horizontal Fragmentation</vt:lpstr>
      <vt:lpstr>Example T = T1 U T2 U…Tn</vt:lpstr>
      <vt:lpstr>Vertical Fragmentation</vt:lpstr>
      <vt:lpstr>Vertical Frag Example</vt:lpstr>
      <vt:lpstr>Mixed Fragmentation</vt:lpstr>
      <vt:lpstr>Replication</vt:lpstr>
      <vt:lpstr>Distributed Query Processing</vt:lpstr>
      <vt:lpstr>Par &amp;dist Query processing</vt:lpstr>
      <vt:lpstr>Simple Distributed Join Processing</vt:lpstr>
      <vt:lpstr>Possible Query Processing Strategies</vt:lpstr>
      <vt:lpstr>Semijoin Strategy</vt:lpstr>
      <vt:lpstr>Distributed Transaction Processing (DTP)</vt:lpstr>
      <vt:lpstr>Distributed Transaction Service</vt:lpstr>
      <vt:lpstr>Difference Between Parallel and Distributed Databases</vt:lpstr>
      <vt:lpstr>Parallel and Distributed DBMS</vt:lpstr>
      <vt:lpstr>Parallel and Distributed DBMS</vt:lpstr>
      <vt:lpstr>Parallel and Distributed DBMS</vt:lpstr>
      <vt:lpstr>Comparisons</vt:lpstr>
      <vt:lpstr>Comparisons</vt:lpstr>
      <vt:lpstr>Comparisons</vt:lpstr>
      <vt:lpstr>Comparisons</vt:lpstr>
      <vt:lpstr>Comparisons</vt:lpstr>
      <vt:lpstr>Spatial Databases</vt:lpstr>
      <vt:lpstr>Spatial Database</vt:lpstr>
      <vt:lpstr>Spatial Datatypes</vt:lpstr>
      <vt:lpstr>PowerPoint Presentation</vt:lpstr>
      <vt:lpstr>PowerPoint Presentation</vt:lpstr>
      <vt:lpstr>Data Model</vt:lpstr>
      <vt:lpstr>Coordinates</vt:lpstr>
      <vt:lpstr>Attributes</vt:lpstr>
      <vt:lpstr>Thematic Layers</vt:lpstr>
      <vt:lpstr>Coordinate Data</vt:lpstr>
      <vt:lpstr>Coordinate Data</vt:lpstr>
      <vt:lpstr>Nomenclature of Geographic Coordinate System</vt:lpstr>
      <vt:lpstr>Conversion from Spherical to Cartesian</vt:lpstr>
      <vt:lpstr>Conversion from DMS to DD</vt:lpstr>
      <vt:lpstr>Conversion from DD to DMS</vt:lpstr>
      <vt:lpstr>Converting Arc to Surface Distance</vt:lpstr>
      <vt:lpstr>Converting Arc to Surface Distance</vt:lpstr>
      <vt:lpstr>Geographic &amp; Magnetic North</vt:lpstr>
      <vt:lpstr>Types of Attribute Data</vt:lpstr>
      <vt:lpstr>Measurement of Attributes</vt:lpstr>
      <vt:lpstr>Stevens’ Levels of Measurement</vt:lpstr>
      <vt:lpstr>Stevens’ Levels of Measurement</vt:lpstr>
      <vt:lpstr>Interval</vt:lpstr>
      <vt:lpstr>Ratio</vt:lpstr>
      <vt:lpstr>Common GIS Data Models</vt:lpstr>
      <vt:lpstr>Two Most Common  Spatial Data Models</vt:lpstr>
      <vt:lpstr>Triangulated Irregular Network (TIN)</vt:lpstr>
      <vt:lpstr>Regions</vt:lpstr>
      <vt:lpstr>Dynamic Segmentation</vt:lpstr>
      <vt:lpstr>Vector &amp; Raster</vt:lpstr>
      <vt:lpstr>Vector &amp; Raster (cont’d)</vt:lpstr>
      <vt:lpstr>Vector Terminology</vt:lpstr>
      <vt:lpstr>Multiple Representations</vt:lpstr>
      <vt:lpstr>Vector Model</vt:lpstr>
      <vt:lpstr>Single Part Features</vt:lpstr>
      <vt:lpstr>Multipart Features</vt:lpstr>
      <vt:lpstr>Multipart to Single-Part Problem</vt:lpstr>
      <vt:lpstr>Polygon Inclusions</vt:lpstr>
      <vt:lpstr>Boundary Generalization</vt:lpstr>
      <vt:lpstr>PowerPoint Presentation</vt:lpstr>
      <vt:lpstr>PowerPoint Presentation</vt:lpstr>
      <vt:lpstr>Advantages of Topology</vt:lpstr>
      <vt:lpstr>Vector Features, Tables &amp; Structures</vt:lpstr>
      <vt:lpstr>Additional Resources on Spatial </vt:lpstr>
      <vt:lpstr>Multimedia Database</vt:lpstr>
      <vt:lpstr>Multimedia Database</vt:lpstr>
      <vt:lpstr>Types of MM Database</vt:lpstr>
      <vt:lpstr>Content of MMDBMS</vt:lpstr>
      <vt:lpstr>Examples of MM Database</vt:lpstr>
      <vt:lpstr>What are Issues and challenges </vt:lpstr>
      <vt:lpstr>PowerPoint Presentation</vt:lpstr>
      <vt:lpstr>Requirements of Multimedia DBMS</vt:lpstr>
      <vt:lpstr>Requirements of Multimedia DBMS (cont.)</vt:lpstr>
      <vt:lpstr>Content based retrieval </vt:lpstr>
      <vt:lpstr>What Are Large Objects? </vt:lpstr>
      <vt:lpstr>BLOB  </vt:lpstr>
      <vt:lpstr>Video On demand</vt:lpstr>
      <vt:lpstr>A Sample Multimedia Scenario</vt:lpstr>
      <vt:lpstr>Possible Queries</vt:lpstr>
      <vt:lpstr>Possible Queries (cont.)</vt:lpstr>
      <vt:lpstr>MM Database Architectures</vt:lpstr>
      <vt:lpstr>MM Database Architectures (cont.)</vt:lpstr>
      <vt:lpstr>MM Database Architectures (cont.)</vt:lpstr>
      <vt:lpstr>Organizing Multimedia Data Based on the Principle of Uniformity</vt:lpstr>
      <vt:lpstr>Metadata and Media Abstraction</vt:lpstr>
      <vt:lpstr>Querying SMDSs (Uniform Representation)</vt:lpstr>
      <vt:lpstr>Querying SMDSs (Uniform Representation) (cont.)</vt:lpstr>
      <vt:lpstr>Querying SMDSs (Uniform Representation) (cont.)</vt:lpstr>
      <vt:lpstr>Querying SMDS by SMDS-SQL</vt:lpstr>
      <vt:lpstr>Querying SMDS by SMDS-SQL (cont)</vt:lpstr>
      <vt:lpstr>Sample SMDS-SQL Statements</vt:lpstr>
      <vt:lpstr>Sample SMDS-SQL Statements (cont.)</vt:lpstr>
      <vt:lpstr>Sample SMDS-SQL Statements (cont.)</vt:lpstr>
      <vt:lpstr>Querying SMDSs (Hybrid Representation)</vt:lpstr>
      <vt:lpstr>Querying SMDSs (Uniform Representation) (cont.)</vt:lpstr>
      <vt:lpstr>Image Processing</vt:lpstr>
      <vt:lpstr>Image Processing (cont’d)</vt:lpstr>
      <vt:lpstr>Image Processing (cont’d)</vt:lpstr>
      <vt:lpstr>Computer Graphics</vt:lpstr>
      <vt:lpstr>Face Detection</vt:lpstr>
      <vt:lpstr>Automated Image Analysis</vt:lpstr>
      <vt:lpstr>Image Analysis Tools</vt:lpstr>
      <vt:lpstr>Object Recognition in Image Processing</vt:lpstr>
      <vt:lpstr>Tagging of Images</vt:lpstr>
      <vt:lpstr>Additional Reading in Multimedia Database</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 Query Parallelism</dc:title>
  <dc:creator>Windows User</dc:creator>
  <cp:lastModifiedBy>Selvakumar G</cp:lastModifiedBy>
  <cp:revision>12</cp:revision>
  <dcterms:created xsi:type="dcterms:W3CDTF">2022-11-15T08:15:18Z</dcterms:created>
  <dcterms:modified xsi:type="dcterms:W3CDTF">2023-02-01T15:58:06Z</dcterms:modified>
</cp:coreProperties>
</file>